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vml" ContentType="application/vnd.openxmlformats-officedocument.vmlDrawing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heme/theme3.xml" ContentType="application/vnd.openxmlformats-officedocument.them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1.xml" ContentType="application/vnd.openxmlformats-officedocument.presentationml.notesSlid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notesSlides/notesSlide2.xml" ContentType="application/vnd.openxmlformats-officedocument.presentationml.notesSlide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notesSlides/notesSlide3.xml" ContentType="application/vnd.openxmlformats-officedocument.presentationml.notesSlide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notesSlides/notesSlide11.xml" ContentType="application/vnd.openxmlformats-officedocument.presentationml.notesSlide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  <p:sldMasterId id="2147483696" r:id="rId5"/>
  </p:sldMasterIdLst>
  <p:notesMasterIdLst>
    <p:notesMasterId r:id="rId30"/>
  </p:notesMasterIdLst>
  <p:sldIdLst>
    <p:sldId id="468" r:id="rId6"/>
    <p:sldId id="334" r:id="rId7"/>
    <p:sldId id="336" r:id="rId8"/>
    <p:sldId id="335" r:id="rId9"/>
    <p:sldId id="333" r:id="rId10"/>
    <p:sldId id="662" r:id="rId11"/>
    <p:sldId id="327" r:id="rId12"/>
    <p:sldId id="646" r:id="rId13"/>
    <p:sldId id="653" r:id="rId14"/>
    <p:sldId id="659" r:id="rId15"/>
    <p:sldId id="660" r:id="rId16"/>
    <p:sldId id="661" r:id="rId17"/>
    <p:sldId id="663" r:id="rId18"/>
    <p:sldId id="3883" r:id="rId19"/>
    <p:sldId id="3885" r:id="rId20"/>
    <p:sldId id="330" r:id="rId21"/>
    <p:sldId id="652" r:id="rId22"/>
    <p:sldId id="664" r:id="rId23"/>
    <p:sldId id="657" r:id="rId24"/>
    <p:sldId id="656" r:id="rId25"/>
    <p:sldId id="332" r:id="rId26"/>
    <p:sldId id="654" r:id="rId27"/>
    <p:sldId id="658" r:id="rId28"/>
    <p:sldId id="655" r:id="rId29"/>
  </p:sldIdLst>
  <p:sldSz cx="9144000" cy="6858000" type="screen4x3"/>
  <p:notesSz cx="7077075" cy="9363075"/>
  <p:custDataLst>
    <p:tags r:id="rId3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CE1AC40-38C1-41A3-8E20-61DCCEBBAD87}">
          <p14:sldIdLst>
            <p14:sldId id="468"/>
            <p14:sldId id="334"/>
            <p14:sldId id="336"/>
            <p14:sldId id="335"/>
            <p14:sldId id="333"/>
            <p14:sldId id="662"/>
            <p14:sldId id="327"/>
            <p14:sldId id="646"/>
            <p14:sldId id="653"/>
            <p14:sldId id="659"/>
            <p14:sldId id="660"/>
            <p14:sldId id="661"/>
            <p14:sldId id="663"/>
            <p14:sldId id="3883"/>
            <p14:sldId id="3885"/>
            <p14:sldId id="330"/>
            <p14:sldId id="652"/>
            <p14:sldId id="664"/>
            <p14:sldId id="657"/>
            <p14:sldId id="656"/>
            <p14:sldId id="332"/>
            <p14:sldId id="654"/>
            <p14:sldId id="658"/>
            <p14:sldId id="65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swmaint" initials="s" lastIdx="14" clrIdx="6">
    <p:extLst>
      <p:ext uri="{19B8F6BF-5375-455C-9EA6-DF929625EA0E}">
        <p15:presenceInfo xmlns:p15="http://schemas.microsoft.com/office/powerpoint/2012/main" userId="swmaint" providerId="None"/>
      </p:ext>
    </p:extLst>
  </p:cmAuthor>
  <p:cmAuthor id="1" name="Aimee Guidera" initials="AG" lastIdx="50" clrIdx="0">
    <p:extLst>
      <p:ext uri="{19B8F6BF-5375-455C-9EA6-DF929625EA0E}">
        <p15:presenceInfo xmlns:p15="http://schemas.microsoft.com/office/powerpoint/2012/main" userId="S-1-5-21-2334193392-2155568568-3501009113-1171" providerId="AD"/>
      </p:ext>
    </p:extLst>
  </p:cmAuthor>
  <p:cmAuthor id="8" name="Papay, John" initials="PJ" lastIdx="3" clrIdx="7">
    <p:extLst>
      <p:ext uri="{19B8F6BF-5375-455C-9EA6-DF929625EA0E}">
        <p15:presenceInfo xmlns:p15="http://schemas.microsoft.com/office/powerpoint/2012/main" userId="S-1-5-21-117609710-602162358-682003330-104034" providerId="AD"/>
      </p:ext>
    </p:extLst>
  </p:cmAuthor>
  <p:cmAuthor id="2" name="Kate Mosle" initials="KM" lastIdx="1" clrIdx="1">
    <p:extLst>
      <p:ext uri="{19B8F6BF-5375-455C-9EA6-DF929625EA0E}">
        <p15:presenceInfo xmlns:p15="http://schemas.microsoft.com/office/powerpoint/2012/main" userId="S-1-5-21-3706588737-1542337370-3363940798-2607" providerId="AD"/>
      </p:ext>
    </p:extLst>
  </p:cmAuthor>
  <p:cmAuthor id="3" name="Aimee Guidera" initials="AG [2]" lastIdx="2" clrIdx="2">
    <p:extLst>
      <p:ext uri="{19B8F6BF-5375-455C-9EA6-DF929625EA0E}">
        <p15:presenceInfo xmlns:p15="http://schemas.microsoft.com/office/powerpoint/2012/main" userId="S::aimee@guiderastrategy.com::c0858eed-1d58-4c0c-bcc9-2d1f3eb9624a" providerId="AD"/>
      </p:ext>
    </p:extLst>
  </p:cmAuthor>
  <p:cmAuthor id="4" name="Peyser, Jim (EOE)" initials="PJ(" lastIdx="9" clrIdx="3">
    <p:extLst>
      <p:ext uri="{19B8F6BF-5375-455C-9EA6-DF929625EA0E}">
        <p15:presenceInfo xmlns:p15="http://schemas.microsoft.com/office/powerpoint/2012/main" userId="S::jim.peyser@mass.gov::2a1d455b-bc64-4d5c-b7e7-f367cd295398" providerId="AD"/>
      </p:ext>
    </p:extLst>
  </p:cmAuthor>
  <p:cmAuthor id="5" name="Aimee Guidera" initials="AG [3]" lastIdx="1" clrIdx="4">
    <p:extLst>
      <p:ext uri="{19B8F6BF-5375-455C-9EA6-DF929625EA0E}">
        <p15:presenceInfo xmlns:p15="http://schemas.microsoft.com/office/powerpoint/2012/main" userId="Aimee Guidera" providerId="None"/>
      </p:ext>
    </p:extLst>
  </p:cmAuthor>
  <p:cmAuthor id="6" name="Shannon Magner" initials="SM" lastIdx="2" clrIdx="5">
    <p:extLst>
      <p:ext uri="{19B8F6BF-5375-455C-9EA6-DF929625EA0E}">
        <p15:presenceInfo xmlns:p15="http://schemas.microsoft.com/office/powerpoint/2012/main" userId="S-1-5-21-3706588737-1542337370-3363940798-261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E6171"/>
    <a:srgbClr val="FF9900"/>
    <a:srgbClr val="FAD670"/>
    <a:srgbClr val="FFFFFF"/>
    <a:srgbClr val="F2E4D6"/>
    <a:srgbClr val="FFFAE5"/>
    <a:srgbClr val="FFF2E5"/>
    <a:srgbClr val="FFFFA3"/>
    <a:srgbClr val="D2ECB6"/>
    <a:srgbClr val="FFC1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3333" autoAdjust="0"/>
    <p:restoredTop sz="94987" autoAdjust="0"/>
  </p:normalViewPr>
  <p:slideViewPr>
    <p:cSldViewPr snapToGrid="0">
      <p:cViewPr varScale="1">
        <p:scale>
          <a:sx n="68" d="100"/>
          <a:sy n="68" d="100"/>
        </p:scale>
        <p:origin x="42" y="4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232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98" d="100"/>
          <a:sy n="98" d="100"/>
        </p:scale>
        <p:origin x="-4152" y="-112"/>
      </p:cViewPr>
      <p:guideLst>
        <p:guide orient="horz" pos="2949"/>
        <p:guide pos="22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ags" Target="tags/tag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8772563176895306E-2"/>
          <c:y val="9.9500000000000005E-2"/>
          <c:w val="0.9624548736462093"/>
          <c:h val="0.87450000000000006"/>
        </c:manualLayout>
      </c:layout>
      <c:barChart>
        <c:barDir val="col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</c:spPr>
          <c:invertIfNegative val="0"/>
          <c:dPt>
            <c:idx val="1"/>
            <c:invertIfNegative val="0"/>
            <c:bubble3D val="0"/>
            <c:spPr>
              <a:solidFill>
                <a:srgbClr val="FF9900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1-D56A-4331-BE95-0DE32192DB8B}"/>
              </c:ext>
            </c:extLst>
          </c:dPt>
          <c:dLbls>
            <c:dLbl>
              <c:idx val="0"/>
              <c:layout>
                <c:manualLayout>
                  <c:x val="0"/>
                  <c:y val="-0.48699999999999999"/>
                </c:manualLayout>
              </c:layout>
              <c:numFmt formatCode="#,##0;&quot;-&quot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800">
                      <a:solidFill>
                        <a:schemeClr val="accent1">
                          <a:lumMod val="50000"/>
                        </a:schemeClr>
                      </a:solidFill>
                      <a:latin typeface="+mn-lt"/>
                      <a:ea typeface="+mn-ea"/>
                      <a:cs typeface="Segoe UI"/>
                      <a:sym typeface="+mn-lt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2-D56A-4331-BE95-0DE32192DB8B}"/>
                </c:ext>
              </c:extLst>
            </c:dLbl>
            <c:dLbl>
              <c:idx val="1"/>
              <c:layout>
                <c:manualLayout>
                  <c:x val="0"/>
                  <c:y val="-0.27400000000000002"/>
                </c:manualLayout>
              </c:layout>
              <c:numFmt formatCode="#,##0;&quot;-&quot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800">
                      <a:solidFill>
                        <a:schemeClr val="accent1">
                          <a:lumMod val="50000"/>
                        </a:schemeClr>
                      </a:solidFill>
                      <a:latin typeface="+mn-lt"/>
                      <a:ea typeface="+mn-ea"/>
                      <a:cs typeface="Segoe UI"/>
                      <a:sym typeface="+mn-lt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1-D56A-4331-BE95-0DE32192DB8B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Sheet1!$A$1:$B$1</c:f>
              <c:numCache>
                <c:formatCode>General</c:formatCode>
                <c:ptCount val="2"/>
                <c:pt idx="0">
                  <c:v>70</c:v>
                </c:pt>
                <c:pt idx="1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56A-4331-BE95-0DE32192DB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158196280"/>
        <c:axId val="158195888"/>
      </c:barChart>
      <c:catAx>
        <c:axId val="158196280"/>
        <c:scaling>
          <c:orientation val="minMax"/>
        </c:scaling>
        <c:delete val="0"/>
        <c:axPos val="b"/>
        <c:majorGridlines>
          <c:spPr>
            <a:ln>
              <a:noFill/>
            </a:ln>
          </c:spPr>
        </c:majorGridlines>
        <c:majorTickMark val="none"/>
        <c:minorTickMark val="none"/>
        <c:tickLblPos val="none"/>
        <c:spPr>
          <a:ln w="9525" algn="ctr">
            <a:solidFill>
              <a:schemeClr val="tx1"/>
            </a:solidFill>
            <a:prstDash val="solid"/>
          </a:ln>
        </c:spPr>
        <c:crossAx val="158195888"/>
        <c:crosses val="min"/>
        <c:auto val="0"/>
        <c:lblAlgn val="ctr"/>
        <c:lblOffset val="100"/>
        <c:noMultiLvlLbl val="0"/>
      </c:catAx>
      <c:valAx>
        <c:axId val="158195888"/>
        <c:scaling>
          <c:orientation val="minMax"/>
          <c:max val="70"/>
          <c:min val="0"/>
        </c:scaling>
        <c:delete val="1"/>
        <c:axPos val="l"/>
        <c:numFmt formatCode="General" sourceLinked="1"/>
        <c:majorTickMark val="out"/>
        <c:minorTickMark val="none"/>
        <c:tickLblPos val="nextTo"/>
        <c:crossAx val="158196280"/>
        <c:crosses val="min"/>
        <c:crossBetween val="between"/>
      </c:valAx>
    </c:plotArea>
    <c:plotVisOnly val="0"/>
    <c:dispBlanksAs val="gap"/>
    <c:showDLblsOverMax val="1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8772563176895306E-2"/>
          <c:y val="9.9500000000000005E-2"/>
          <c:w val="0.9624548736462093"/>
          <c:h val="0.87450000000000006"/>
        </c:manualLayout>
      </c:layout>
      <c:barChart>
        <c:barDir val="col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</c:spPr>
          <c:invertIfNegative val="0"/>
          <c:dPt>
            <c:idx val="1"/>
            <c:invertIfNegative val="0"/>
            <c:bubble3D val="0"/>
            <c:spPr>
              <a:solidFill>
                <a:srgbClr val="FF9900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1-76A1-49F3-8CF4-B3354ECAA40A}"/>
              </c:ext>
            </c:extLst>
          </c:dPt>
          <c:dLbls>
            <c:dLbl>
              <c:idx val="0"/>
              <c:layout>
                <c:manualLayout>
                  <c:x val="0"/>
                  <c:y val="-0.48699999999999999"/>
                </c:manualLayout>
              </c:layout>
              <c:numFmt formatCode="#,##0;&quot;-&quot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800">
                      <a:solidFill>
                        <a:schemeClr val="accent1">
                          <a:lumMod val="50000"/>
                        </a:schemeClr>
                      </a:solidFill>
                      <a:latin typeface="+mn-lt"/>
                      <a:ea typeface="+mn-ea"/>
                      <a:cs typeface="Segoe UI"/>
                      <a:sym typeface="+mn-lt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2-76A1-49F3-8CF4-B3354ECAA40A}"/>
                </c:ext>
              </c:extLst>
            </c:dLbl>
            <c:dLbl>
              <c:idx val="1"/>
              <c:layout>
                <c:manualLayout>
                  <c:x val="0"/>
                  <c:y val="-0.32850000000000001"/>
                </c:manualLayout>
              </c:layout>
              <c:numFmt formatCode="#,##0;&quot;-&quot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800">
                      <a:solidFill>
                        <a:schemeClr val="accent1">
                          <a:lumMod val="50000"/>
                        </a:schemeClr>
                      </a:solidFill>
                      <a:latin typeface="+mn-lt"/>
                      <a:ea typeface="+mn-ea"/>
                      <a:cs typeface="Segoe UI"/>
                      <a:sym typeface="+mn-lt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1-76A1-49F3-8CF4-B3354ECAA40A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Sheet1!$A$1:$B$1</c:f>
              <c:numCache>
                <c:formatCode>General</c:formatCode>
                <c:ptCount val="2"/>
                <c:pt idx="0">
                  <c:v>72</c:v>
                </c:pt>
                <c:pt idx="1">
                  <c:v>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6A1-49F3-8CF4-B3354ECAA4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158195496"/>
        <c:axId val="159375600"/>
      </c:barChart>
      <c:catAx>
        <c:axId val="158195496"/>
        <c:scaling>
          <c:orientation val="minMax"/>
        </c:scaling>
        <c:delete val="0"/>
        <c:axPos val="b"/>
        <c:majorGridlines>
          <c:spPr>
            <a:ln>
              <a:noFill/>
            </a:ln>
          </c:spPr>
        </c:majorGridlines>
        <c:majorTickMark val="none"/>
        <c:minorTickMark val="none"/>
        <c:tickLblPos val="none"/>
        <c:spPr>
          <a:ln w="9525" algn="ctr">
            <a:solidFill>
              <a:schemeClr val="tx1"/>
            </a:solidFill>
            <a:prstDash val="solid"/>
          </a:ln>
        </c:spPr>
        <c:crossAx val="159375600"/>
        <c:crosses val="min"/>
        <c:auto val="0"/>
        <c:lblAlgn val="ctr"/>
        <c:lblOffset val="100"/>
        <c:noMultiLvlLbl val="0"/>
      </c:catAx>
      <c:valAx>
        <c:axId val="159375600"/>
        <c:scaling>
          <c:orientation val="minMax"/>
          <c:max val="72"/>
          <c:min val="0"/>
        </c:scaling>
        <c:delete val="1"/>
        <c:axPos val="l"/>
        <c:numFmt formatCode="General" sourceLinked="1"/>
        <c:majorTickMark val="out"/>
        <c:minorTickMark val="none"/>
        <c:tickLblPos val="nextTo"/>
        <c:crossAx val="158195496"/>
        <c:crosses val="min"/>
        <c:crossBetween val="between"/>
      </c:valAx>
    </c:plotArea>
    <c:plotVisOnly val="0"/>
    <c:dispBlanksAs val="gap"/>
    <c:showDLblsOverMax val="1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3067040" cy="467534"/>
          </a:xfrm>
          <a:prstGeom prst="rect">
            <a:avLst/>
          </a:prstGeom>
        </p:spPr>
        <p:txBody>
          <a:bodyPr vert="horz" lIns="88850" tIns="44425" rIns="88850" bIns="4442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500" y="3"/>
            <a:ext cx="3067040" cy="467534"/>
          </a:xfrm>
          <a:prstGeom prst="rect">
            <a:avLst/>
          </a:prstGeom>
        </p:spPr>
        <p:txBody>
          <a:bodyPr vert="horz" lIns="88850" tIns="44425" rIns="88850" bIns="44425" rtlCol="0"/>
          <a:lstStyle>
            <a:lvl1pPr algn="r">
              <a:defRPr sz="1200"/>
            </a:lvl1pPr>
          </a:lstStyle>
          <a:p>
            <a:fld id="{FBFB43D2-2D1F-7545-8E97-21BEDB61BB12}" type="datetimeFigureOut">
              <a:rPr lang="en-US" smtClean="0"/>
              <a:t>2/6/2020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3263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850" tIns="44425" rIns="88850" bIns="4442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16" y="4447773"/>
            <a:ext cx="5661045" cy="4212454"/>
          </a:xfrm>
          <a:prstGeom prst="rect">
            <a:avLst/>
          </a:prstGeom>
        </p:spPr>
        <p:txBody>
          <a:bodyPr vert="horz" lIns="88850" tIns="44425" rIns="88850" bIns="4442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93994"/>
            <a:ext cx="3067040" cy="467534"/>
          </a:xfrm>
          <a:prstGeom prst="rect">
            <a:avLst/>
          </a:prstGeom>
        </p:spPr>
        <p:txBody>
          <a:bodyPr vert="horz" lIns="88850" tIns="44425" rIns="88850" bIns="4442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500" y="8893994"/>
            <a:ext cx="3067040" cy="467534"/>
          </a:xfrm>
          <a:prstGeom prst="rect">
            <a:avLst/>
          </a:prstGeom>
        </p:spPr>
        <p:txBody>
          <a:bodyPr vert="horz" lIns="88850" tIns="44425" rIns="88850" bIns="44425" rtlCol="0" anchor="b"/>
          <a:lstStyle>
            <a:lvl1pPr algn="r">
              <a:defRPr sz="1200"/>
            </a:lvl1pPr>
          </a:lstStyle>
          <a:p>
            <a:fld id="{01516C04-7573-9240-93A7-6BDE2CB08E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1450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516C04-7573-9240-93A7-6BDE2CB08E2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17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33B2E9-4DDF-495F-AAD2-1316D725AC3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8067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2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5995151" y="9738077"/>
            <a:ext cx="533614" cy="184666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2AF662-4A7B-4790-AA86-DA328320AAC4}" type="slidenum">
              <a:rPr kumimoji="0" lang="en-GB" sz="9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GB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 charset="0"/>
            </a:endParaRPr>
          </a:p>
        </p:txBody>
      </p:sp>
      <p:sp>
        <p:nvSpPr>
          <p:cNvPr id="436226" name="doc id"/>
          <p:cNvSpPr>
            <a:spLocks noGrp="1" noChangeArrowheads="1"/>
          </p:cNvSpPr>
          <p:nvPr>
            <p:ph type="ftr" sz="quarter" idx="4"/>
          </p:nvPr>
        </p:nvSpPr>
        <p:spPr>
          <a:xfrm>
            <a:off x="5369793" y="114542"/>
            <a:ext cx="1158972" cy="123111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t>TOR-AAA123-20100608-</a:t>
            </a:r>
          </a:p>
        </p:txBody>
      </p:sp>
      <p:sp>
        <p:nvSpPr>
          <p:cNvPr id="436227" name="Rectangle 7"/>
          <p:cNvSpPr txBox="1">
            <a:spLocks noGrp="1" noChangeArrowheads="1"/>
          </p:cNvSpPr>
          <p:nvPr/>
        </p:nvSpPr>
        <p:spPr bwMode="auto">
          <a:xfrm>
            <a:off x="5995151" y="9738077"/>
            <a:ext cx="53361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0" marR="0" lvl="0" indent="0" algn="r" defTabSz="9119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53EE1CE-C3F8-4C21-BE9E-6435FCBA3907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191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3622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276350" y="2398713"/>
            <a:ext cx="9939338" cy="7454900"/>
          </a:xfrm>
          <a:ln/>
        </p:spPr>
      </p:sp>
      <p:sp>
        <p:nvSpPr>
          <p:cNvPr id="4362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01963" y="676134"/>
            <a:ext cx="4072094" cy="246221"/>
          </a:xfrm>
          <a:noFill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44816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2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5995151" y="9738077"/>
            <a:ext cx="533614" cy="184666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2AF662-4A7B-4790-AA86-DA328320AAC4}" type="slidenum">
              <a:rPr kumimoji="0" lang="en-GB" sz="9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GB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 charset="0"/>
            </a:endParaRPr>
          </a:p>
        </p:txBody>
      </p:sp>
      <p:sp>
        <p:nvSpPr>
          <p:cNvPr id="436226" name="doc id"/>
          <p:cNvSpPr>
            <a:spLocks noGrp="1" noChangeArrowheads="1"/>
          </p:cNvSpPr>
          <p:nvPr>
            <p:ph type="ftr" sz="quarter" idx="4"/>
          </p:nvPr>
        </p:nvSpPr>
        <p:spPr>
          <a:xfrm>
            <a:off x="5369793" y="114542"/>
            <a:ext cx="1158972" cy="123111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t>TOR-AAA123-20100608-</a:t>
            </a:r>
          </a:p>
        </p:txBody>
      </p:sp>
      <p:sp>
        <p:nvSpPr>
          <p:cNvPr id="436227" name="Rectangle 7"/>
          <p:cNvSpPr txBox="1">
            <a:spLocks noGrp="1" noChangeArrowheads="1"/>
          </p:cNvSpPr>
          <p:nvPr/>
        </p:nvSpPr>
        <p:spPr bwMode="auto">
          <a:xfrm>
            <a:off x="5995151" y="9738077"/>
            <a:ext cx="53361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0" marR="0" lvl="0" indent="0" algn="r" defTabSz="9119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53EE1CE-C3F8-4C21-BE9E-6435FCBA3907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191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3622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276350" y="2398713"/>
            <a:ext cx="9939338" cy="7454900"/>
          </a:xfrm>
          <a:ln/>
        </p:spPr>
      </p:sp>
      <p:sp>
        <p:nvSpPr>
          <p:cNvPr id="4362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01963" y="676134"/>
            <a:ext cx="4072094" cy="246221"/>
          </a:xfrm>
          <a:noFill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8536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CCD5AF-71CD-4C88-AC55-E7BE057B2D3C}" type="slidenum">
              <a:rPr lang="zh-CN" altLang="en-US" smtClean="0"/>
              <a:pPr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972659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CCD5AF-71CD-4C88-AC55-E7BE057B2D3C}" type="slidenum">
              <a:rPr lang="zh-CN" altLang="en-US" smtClean="0"/>
              <a:pPr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965716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CCD5AF-71CD-4C88-AC55-E7BE057B2D3C}" type="slidenum">
              <a:rPr lang="zh-CN" altLang="en-US" smtClean="0"/>
              <a:pPr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952775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33B2E9-4DDF-495F-AAD2-1316D725AC3D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32730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CCD5AF-71CD-4C88-AC55-E7BE057B2D3C}" type="slidenum">
              <a:rPr lang="zh-CN" altLang="en-US" smtClean="0"/>
              <a:pPr/>
              <a:t>24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626638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Both"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CCD5AF-71CD-4C88-AC55-E7BE057B2D3C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06003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CCD5AF-71CD-4C88-AC55-E7BE057B2D3C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949004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CCD5AF-71CD-4C88-AC55-E7BE057B2D3C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076242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CCD5AF-71CD-4C88-AC55-E7BE057B2D3C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694461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CCD5AF-71CD-4C88-AC55-E7BE057B2D3C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212412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CCD5AF-71CD-4C88-AC55-E7BE057B2D3C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43114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16C04-7573-9240-93A7-6BDE2CB08E22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4741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CCD5AF-71CD-4C88-AC55-E7BE057B2D3C}" type="slidenum">
              <a:rPr lang="zh-CN" altLang="en-US" smtClean="0"/>
              <a:pPr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938397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tags" Target="../tags/tag11.xml"/><Relationship Id="rId3" Type="http://schemas.openxmlformats.org/officeDocument/2006/relationships/tags" Target="../tags/tag6.xml"/><Relationship Id="rId7" Type="http://schemas.openxmlformats.org/officeDocument/2006/relationships/tags" Target="../tags/tag10.xml"/><Relationship Id="rId2" Type="http://schemas.openxmlformats.org/officeDocument/2006/relationships/tags" Target="../tags/tag5.xml"/><Relationship Id="rId1" Type="http://schemas.openxmlformats.org/officeDocument/2006/relationships/vmlDrawing" Target="../drawings/vmlDrawing3.vml"/><Relationship Id="rId6" Type="http://schemas.openxmlformats.org/officeDocument/2006/relationships/tags" Target="../tags/tag9.xml"/><Relationship Id="rId11" Type="http://schemas.openxmlformats.org/officeDocument/2006/relationships/image" Target="../media/image3.emf"/><Relationship Id="rId5" Type="http://schemas.openxmlformats.org/officeDocument/2006/relationships/tags" Target="../tags/tag8.xml"/><Relationship Id="rId10" Type="http://schemas.openxmlformats.org/officeDocument/2006/relationships/oleObject" Target="../embeddings/oleObject3.bin"/><Relationship Id="rId4" Type="http://schemas.openxmlformats.org/officeDocument/2006/relationships/tags" Target="../tags/tag7.xml"/><Relationship Id="rId9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13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5.bin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0100" y="758952"/>
            <a:ext cx="7543800" cy="356616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4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0100" y="4455621"/>
            <a:ext cx="7543800" cy="1143000"/>
          </a:xfrm>
          <a:prstGeom prst="rect">
            <a:avLst/>
          </a:prstGeo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accent2">
                    <a:lumMod val="75000"/>
                  </a:schemeClr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868680" y="4343400"/>
            <a:ext cx="7406640" cy="0"/>
          </a:xfrm>
          <a:prstGeom prst="line">
            <a:avLst/>
          </a:prstGeom>
          <a:ln w="63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-655109" y="6598692"/>
            <a:ext cx="3930555" cy="2183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cap="small" dirty="0">
                <a:solidFill>
                  <a:prstClr val="white"/>
                </a:solidFill>
                <a:latin typeface="Times New Roman" panose="02020603050405020304" pitchFamily="18" charset="0"/>
              </a:rPr>
              <a:t>Strategic Grant Partners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0" y="6471054"/>
            <a:ext cx="9144001" cy="3869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0" y="6414576"/>
            <a:ext cx="9144001" cy="45720"/>
          </a:xfrm>
          <a:prstGeom prst="rect">
            <a:avLst/>
          </a:prstGeom>
          <a:solidFill>
            <a:srgbClr val="3760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5" name="Slide Number Placeholder 5"/>
          <p:cNvSpPr txBox="1">
            <a:spLocks/>
          </p:cNvSpPr>
          <p:nvPr/>
        </p:nvSpPr>
        <p:spPr>
          <a:xfrm>
            <a:off x="7596794" y="6561564"/>
            <a:ext cx="984019" cy="182880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7F3E119-1ED0-445A-88F2-71EA0EAD89F4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8250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854" y="286605"/>
            <a:ext cx="7997588" cy="71201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6855" y="1093341"/>
            <a:ext cx="7997588" cy="5274607"/>
          </a:xfrm>
          <a:prstGeom prst="rect">
            <a:avLst/>
          </a:prstGeom>
        </p:spPr>
        <p:txBody>
          <a:bodyPr vert="eaVert" lIns="45720" tIns="0" rIns="45720" bIns="0"/>
          <a:lstStyle>
            <a:lvl1pPr>
              <a:buClrTx/>
              <a:defRPr/>
            </a:lvl1pPr>
            <a:lvl2pPr marL="384048" indent="-182880">
              <a:buClrTx/>
              <a:buFont typeface="Calibri" panose="020F0502020204030204" pitchFamily="34" charset="0"/>
              <a:buChar char="−"/>
              <a:defRPr/>
            </a:lvl2pPr>
            <a:lvl3pPr>
              <a:buClrTx/>
              <a:defRPr/>
            </a:lvl3pPr>
            <a:lvl4pPr>
              <a:buClrTx/>
              <a:defRPr/>
            </a:lvl4pPr>
            <a:lvl5pPr>
              <a:buClrTx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195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  <a:prstGeom prst="rect">
            <a:avLst/>
          </a:prstGeom>
        </p:spPr>
        <p:txBody>
          <a:bodyPr vert="eaVert">
            <a:normAutofit/>
          </a:bodyPr>
          <a:lstStyle>
            <a:lvl1pPr>
              <a:defRPr sz="2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  <a:prstGeom prst="rect">
            <a:avLst/>
          </a:prstGeom>
        </p:spPr>
        <p:txBody>
          <a:bodyPr vert="eaVert" lIns="45720" tIns="0" rIns="45720" bIns="0"/>
          <a:lstStyle>
            <a:lvl1pPr>
              <a:buClrTx/>
              <a:defRPr/>
            </a:lvl1pPr>
            <a:lvl2pPr marL="384048" indent="-182880">
              <a:buClrTx/>
              <a:buFont typeface="Calibri" panose="020F0502020204030204" pitchFamily="34" charset="0"/>
              <a:buChar char="−"/>
              <a:defRPr/>
            </a:lvl2pPr>
            <a:lvl3pPr>
              <a:buClrTx/>
              <a:defRPr/>
            </a:lvl3pPr>
            <a:lvl4pPr>
              <a:buClrTx/>
              <a:defRPr/>
            </a:lvl4pPr>
            <a:lvl5pPr>
              <a:buClrTx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-655109" y="6598692"/>
            <a:ext cx="3930555" cy="2183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cap="small" dirty="0">
                <a:solidFill>
                  <a:prstClr val="white"/>
                </a:solidFill>
                <a:latin typeface="Times New Roman" panose="02020603050405020304" pitchFamily="18" charset="0"/>
              </a:rPr>
              <a:t>Strategic Grant Partners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6471054"/>
            <a:ext cx="9144001" cy="3869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0" y="6414576"/>
            <a:ext cx="9144001" cy="45720"/>
          </a:xfrm>
          <a:prstGeom prst="rect">
            <a:avLst/>
          </a:prstGeom>
          <a:solidFill>
            <a:srgbClr val="3760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4" name="Slide Number Placeholder 5"/>
          <p:cNvSpPr txBox="1">
            <a:spLocks/>
          </p:cNvSpPr>
          <p:nvPr/>
        </p:nvSpPr>
        <p:spPr>
          <a:xfrm>
            <a:off x="7596794" y="6561564"/>
            <a:ext cx="984019" cy="182880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7F3E119-1ED0-445A-88F2-71EA0EAD89F4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8408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.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Date Placeholder 56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Copyright"/>
          <p:cNvSpPr txBox="1"/>
          <p:nvPr userDrawn="1"/>
        </p:nvSpPr>
        <p:spPr>
          <a:xfrm rot="16200000">
            <a:off x="6473429" y="3934616"/>
            <a:ext cx="5133975" cy="72712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450"/>
              </a:spcAft>
            </a:pPr>
            <a:r>
              <a:rPr lang="en-US" sz="525" dirty="0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rPr>
              <a:t>Copyright © 2017 by The Boston Consulting Group, Inc. All rights reserved.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472500" y="622801"/>
            <a:ext cx="8200013" cy="332399"/>
          </a:xfrm>
        </p:spPr>
        <p:txBody>
          <a:bodyPr/>
          <a:lstStyle>
            <a:lvl1pPr>
              <a:defRPr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0" name="FooterSimple" hidden="1"/>
          <p:cNvSpPr txBox="1"/>
          <p:nvPr userDrawn="1">
            <p:custDataLst>
              <p:tags r:id="rId1"/>
            </p:custDataLst>
          </p:nvPr>
        </p:nvSpPr>
        <p:spPr>
          <a:xfrm rot="16200000">
            <a:off x="7578090" y="5130004"/>
            <a:ext cx="2743200" cy="72712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450"/>
              </a:spcAft>
            </a:pPr>
            <a:r>
              <a:rPr lang="en-US" sz="525" dirty="0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rPr>
              <a:t>Slide examples_Killer slides_Final.pptx</a:t>
            </a:r>
          </a:p>
        </p:txBody>
      </p:sp>
    </p:spTree>
    <p:extLst>
      <p:ext uri="{BB962C8B-B14F-4D97-AF65-F5344CB8AC3E}">
        <p14:creationId xmlns:p14="http://schemas.microsoft.com/office/powerpoint/2010/main" val="3443578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432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5306E269-83F5-4510-A180-109E926BB41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025" name="think-cell Slide" r:id="rId10" imgW="572" imgH="588" progId="TCLayout.ActiveDocument.1">
                  <p:embed/>
                </p:oleObj>
              </mc:Choice>
              <mc:Fallback>
                <p:oleObj name="think-cell Slide" r:id="rId10" imgW="572" imgH="588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5306E269-83F5-4510-A180-109E926BB41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5F508B5D-85BE-4759-9082-A6CC41B59A85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sz="2200" b="1" i="0" baseline="0" dirty="0" err="1">
              <a:solidFill>
                <a:schemeClr val="bg1"/>
              </a:solidFill>
              <a:latin typeface="Georgia" panose="02040502050405020303" pitchFamily="18" charset="0"/>
              <a:ea typeface="+mj-ea"/>
              <a:cs typeface="+mj-cs"/>
              <a:sym typeface="Georgia" panose="02040502050405020303" pitchFamily="18" charset="0"/>
            </a:endParaRPr>
          </a:p>
        </p:txBody>
      </p:sp>
      <p:sp>
        <p:nvSpPr>
          <p:cNvPr id="8" name="3. Subtitle">
            <a:extLst>
              <a:ext uri="{FF2B5EF4-FFF2-40B4-BE49-F238E27FC236}">
                <a16:creationId xmlns:a16="http://schemas.microsoft.com/office/drawing/2014/main" id="{EE021D34-D41C-4EE9-A72D-F8D1E4D69428}"/>
              </a:ext>
            </a:extLst>
          </p:cNvPr>
          <p:cNvSpPr>
            <a:spLocks noGrp="1"/>
          </p:cNvSpPr>
          <p:nvPr>
            <p:ph type="subTitle" idx="1"/>
            <p:custDataLst>
              <p:tags r:id="rId4"/>
            </p:custDataLst>
          </p:nvPr>
        </p:nvSpPr>
        <p:spPr>
          <a:xfrm>
            <a:off x="416052" y="886968"/>
            <a:ext cx="8311896" cy="276999"/>
          </a:xfrm>
          <a:prstGeom prst="rect">
            <a:avLst/>
          </a:prstGeom>
        </p:spPr>
        <p:txBody>
          <a:bodyPr wrap="square">
            <a:no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7" name="2. Slide Title">
            <a:extLst>
              <a:ext uri="{FF2B5EF4-FFF2-40B4-BE49-F238E27FC236}">
                <a16:creationId xmlns:a16="http://schemas.microsoft.com/office/drawing/2014/main" id="{2A02F3DA-248E-4A50-B54D-BAD18BAB3254}"/>
              </a:ext>
            </a:extLst>
          </p:cNvPr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416052" y="173736"/>
            <a:ext cx="8311896" cy="7315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1. On-page tracker">
            <a:extLst>
              <a:ext uri="{FF2B5EF4-FFF2-40B4-BE49-F238E27FC236}">
                <a16:creationId xmlns:a16="http://schemas.microsoft.com/office/drawing/2014/main" id="{6566614D-2243-4769-9855-0829BD8A885C}"/>
              </a:ext>
            </a:extLst>
          </p:cNvPr>
          <p:cNvSpPr>
            <a:spLocks noGrp="1"/>
          </p:cNvSpPr>
          <p:nvPr>
            <p:ph type="body" sz="quarter" idx="15" hasCustomPrompt="1"/>
            <p:custDataLst>
              <p:tags r:id="rId6"/>
            </p:custDataLst>
          </p:nvPr>
        </p:nvSpPr>
        <p:spPr>
          <a:xfrm>
            <a:off x="5362956" y="89320"/>
            <a:ext cx="3364992" cy="123111"/>
          </a:xfrm>
          <a:prstGeom prst="rect">
            <a:avLst/>
          </a:prstGeom>
        </p:spPr>
        <p:txBody>
          <a:bodyPr anchor="ctr" anchorCtr="0">
            <a:spAutoFit/>
          </a:bodyPr>
          <a:lstStyle>
            <a:lvl1pPr algn="r">
              <a:buNone/>
              <a:defRPr sz="800">
                <a:solidFill>
                  <a:schemeClr val="tx1"/>
                </a:solidFill>
              </a:defRPr>
            </a:lvl1pPr>
            <a:lvl2pPr>
              <a:defRPr sz="900">
                <a:solidFill>
                  <a:schemeClr val="tx1"/>
                </a:solidFill>
              </a:defRPr>
            </a:lvl2pPr>
            <a:lvl3pPr>
              <a:defRPr sz="900">
                <a:solidFill>
                  <a:schemeClr val="tx1"/>
                </a:solidFill>
              </a:defRPr>
            </a:lvl3pPr>
            <a:lvl4pPr>
              <a:defRPr sz="900">
                <a:solidFill>
                  <a:schemeClr val="tx1"/>
                </a:solidFill>
              </a:defRPr>
            </a:lvl4pPr>
            <a:lvl5pPr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Chapter › Topic</a:t>
            </a:r>
          </a:p>
        </p:txBody>
      </p:sp>
      <p:sp>
        <p:nvSpPr>
          <p:cNvPr id="9" name="Slide Number">
            <a:extLst>
              <a:ext uri="{FF2B5EF4-FFF2-40B4-BE49-F238E27FC236}">
                <a16:creationId xmlns:a16="http://schemas.microsoft.com/office/drawing/2014/main" id="{3D1A1691-03F4-4B0C-8CAB-F8163BA54877}"/>
              </a:ext>
            </a:extLst>
          </p:cNvPr>
          <p:cNvSpPr>
            <a:spLocks noChangeArrowheads="1"/>
          </p:cNvSpPr>
          <p:nvPr userDrawn="1">
            <p:custDataLst>
              <p:tags r:id="rId7"/>
            </p:custDataLst>
          </p:nvPr>
        </p:nvSpPr>
        <p:spPr bwMode="ltGray">
          <a:xfrm>
            <a:off x="8476488" y="6519672"/>
            <a:ext cx="244126" cy="1384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r" defTabSz="458047" fontAlgn="auto">
              <a:spcBef>
                <a:spcPts val="0"/>
              </a:spcBef>
              <a:spcAft>
                <a:spcPts val="0"/>
              </a:spcAft>
              <a:defRPr/>
            </a:pPr>
            <a:fld id="{4ABDCABE-3F10-B64C-92F1-862014417034}" type="slidenum">
              <a:rPr lang="en-US" sz="90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pPr algn="r" defTabSz="458047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900" dirty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5. Source" hidden="1">
            <a:extLst>
              <a:ext uri="{FF2B5EF4-FFF2-40B4-BE49-F238E27FC236}">
                <a16:creationId xmlns:a16="http://schemas.microsoft.com/office/drawing/2014/main" id="{2D9802C1-17F2-4D5F-804F-01991074A31F}"/>
              </a:ext>
            </a:extLst>
          </p:cNvPr>
          <p:cNvSpPr txBox="1"/>
          <p:nvPr userDrawn="1">
            <p:custDataLst>
              <p:tags r:id="rId8"/>
            </p:custDataLst>
          </p:nvPr>
        </p:nvSpPr>
        <p:spPr>
          <a:xfrm>
            <a:off x="416052" y="6501669"/>
            <a:ext cx="4851907" cy="123111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lang="en-US" sz="900" dirty="0"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r>
              <a:rPr lang="en-US" sz="800" dirty="0"/>
              <a:t>Source: …</a:t>
            </a:r>
          </a:p>
        </p:txBody>
      </p:sp>
    </p:spTree>
    <p:extLst>
      <p:ext uri="{BB962C8B-B14F-4D97-AF65-F5344CB8AC3E}">
        <p14:creationId xmlns:p14="http://schemas.microsoft.com/office/powerpoint/2010/main" val="13924695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0100" y="758952"/>
            <a:ext cx="7543800" cy="356616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4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0100" y="4455621"/>
            <a:ext cx="7543800" cy="1143000"/>
          </a:xfrm>
          <a:prstGeom prst="rect">
            <a:avLst/>
          </a:prstGeo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accent2">
                    <a:lumMod val="75000"/>
                  </a:schemeClr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868680" y="4343400"/>
            <a:ext cx="7406640" cy="0"/>
          </a:xfrm>
          <a:prstGeom prst="line">
            <a:avLst/>
          </a:prstGeom>
          <a:ln w="63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-655109" y="6598692"/>
            <a:ext cx="3930555" cy="2183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cap="small" dirty="0">
                <a:solidFill>
                  <a:prstClr val="white"/>
                </a:solidFill>
                <a:latin typeface="Times New Roman" panose="02020603050405020304" pitchFamily="18" charset="0"/>
              </a:rPr>
              <a:t>Strategic Grant Partners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0" y="6471054"/>
            <a:ext cx="9144001" cy="3869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0" y="6414576"/>
            <a:ext cx="9144001" cy="45720"/>
          </a:xfrm>
          <a:prstGeom prst="rect">
            <a:avLst/>
          </a:prstGeom>
          <a:solidFill>
            <a:srgbClr val="3760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5" name="Slide Number Placeholder 5"/>
          <p:cNvSpPr txBox="1">
            <a:spLocks/>
          </p:cNvSpPr>
          <p:nvPr/>
        </p:nvSpPr>
        <p:spPr>
          <a:xfrm>
            <a:off x="7596794" y="6561564"/>
            <a:ext cx="984019" cy="182880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7F3E119-1ED0-445A-88F2-71EA0EAD89F4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43150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72622885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44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206" y="286605"/>
            <a:ext cx="7997588" cy="772174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2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206" y="1150491"/>
            <a:ext cx="7997588" cy="5196521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defRPr/>
            </a:lvl1pPr>
            <a:lvl2pPr marL="384048" indent="-182880">
              <a:buClr>
                <a:schemeClr val="tx1"/>
              </a:buClr>
              <a:buFont typeface="Calibri" panose="020F0502020204030204" pitchFamily="34" charset="0"/>
              <a:buChar char="−"/>
              <a:defRPr/>
            </a:lvl2pPr>
            <a:lvl3pPr>
              <a:buClr>
                <a:schemeClr val="tx1"/>
              </a:buClr>
              <a:defRPr/>
            </a:lvl3pPr>
            <a:lvl4pPr>
              <a:buClr>
                <a:schemeClr val="tx1"/>
              </a:buClr>
              <a:defRPr/>
            </a:lvl4pPr>
            <a:lvl5pPr>
              <a:buClr>
                <a:schemeClr val="tx1"/>
              </a:buCl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6961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0100" y="758952"/>
            <a:ext cx="7543800" cy="3566160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4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0100" y="4453128"/>
            <a:ext cx="7543800" cy="1143000"/>
          </a:xfrm>
          <a:prstGeom prst="rect">
            <a:avLst/>
          </a:prstGeo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accent2">
                    <a:lumMod val="75000"/>
                  </a:schemeClr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868680" y="4343400"/>
            <a:ext cx="7406640" cy="0"/>
          </a:xfrm>
          <a:prstGeom prst="line">
            <a:avLst/>
          </a:prstGeom>
          <a:ln w="63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-655109" y="6598692"/>
            <a:ext cx="3930555" cy="2183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cap="small" dirty="0">
                <a:solidFill>
                  <a:prstClr val="white"/>
                </a:solidFill>
                <a:latin typeface="Times New Roman" panose="02020603050405020304" pitchFamily="18" charset="0"/>
              </a:rPr>
              <a:t>Strategic Grant Partners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0" y="6471054"/>
            <a:ext cx="9144001" cy="3869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0" y="6414576"/>
            <a:ext cx="9144001" cy="45720"/>
          </a:xfrm>
          <a:prstGeom prst="rect">
            <a:avLst/>
          </a:prstGeom>
          <a:solidFill>
            <a:srgbClr val="3760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6" name="Slide Number Placeholder 5"/>
          <p:cNvSpPr txBox="1">
            <a:spLocks/>
          </p:cNvSpPr>
          <p:nvPr/>
        </p:nvSpPr>
        <p:spPr>
          <a:xfrm>
            <a:off x="7596794" y="6561564"/>
            <a:ext cx="984019" cy="182880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7F3E119-1ED0-445A-88F2-71EA0EAD89F4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51343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65484" y="274573"/>
            <a:ext cx="8013032" cy="784206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2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5484" y="1167062"/>
            <a:ext cx="3960796" cy="4702032"/>
          </a:xfrm>
          <a:prstGeom prst="rect">
            <a:avLst/>
          </a:prstGeom>
        </p:spPr>
        <p:txBody>
          <a:bodyPr/>
          <a:lstStyle>
            <a:lvl1pPr>
              <a:buClrTx/>
              <a:defRPr/>
            </a:lvl1pPr>
            <a:lvl2pPr marL="384048" indent="-182880">
              <a:buClrTx/>
              <a:buFont typeface="Calibri" panose="020F0502020204030204" pitchFamily="34" charset="0"/>
              <a:buChar char="−"/>
              <a:defRPr/>
            </a:lvl2pPr>
            <a:lvl3pPr>
              <a:buClrTx/>
              <a:defRPr/>
            </a:lvl3pPr>
            <a:lvl4pPr>
              <a:buClrTx/>
              <a:defRPr/>
            </a:lvl4pPr>
            <a:lvl5pPr>
              <a:buClrTx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167063"/>
            <a:ext cx="3915076" cy="4702032"/>
          </a:xfrm>
          <a:prstGeom prst="rect">
            <a:avLst/>
          </a:prstGeom>
        </p:spPr>
        <p:txBody>
          <a:bodyPr/>
          <a:lstStyle>
            <a:lvl1pPr>
              <a:buClrTx/>
              <a:defRPr/>
            </a:lvl1pPr>
            <a:lvl2pPr marL="384048" indent="-182880">
              <a:buClrTx/>
              <a:buFont typeface="Calibri" panose="020F0502020204030204" pitchFamily="34" charset="0"/>
              <a:buChar char="−"/>
              <a:defRPr/>
            </a:lvl2pPr>
            <a:lvl3pPr>
              <a:buClrTx/>
              <a:defRPr/>
            </a:lvl3pPr>
            <a:lvl4pPr>
              <a:buClrTx/>
              <a:defRPr/>
            </a:lvl4pPr>
            <a:lvl5pPr>
              <a:buClrTx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73877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589547" y="286605"/>
            <a:ext cx="7976937" cy="760142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2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9547" y="1146660"/>
            <a:ext cx="3936733" cy="736282"/>
          </a:xfrm>
          <a:prstGeom prst="rect">
            <a:avLst/>
          </a:prstGeo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9547" y="1982855"/>
            <a:ext cx="3936733" cy="3977679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defRPr/>
            </a:lvl1pPr>
            <a:lvl2pPr marL="384048" indent="-182880">
              <a:buClr>
                <a:schemeClr val="tx1"/>
              </a:buClr>
              <a:buFont typeface="Calibri" panose="020F0502020204030204" pitchFamily="34" charset="0"/>
              <a:buChar char="−"/>
              <a:defRPr/>
            </a:lvl2pPr>
            <a:lvl3pPr>
              <a:buClr>
                <a:schemeClr val="tx1"/>
              </a:buClr>
              <a:defRPr/>
            </a:lvl3pPr>
            <a:lvl4pPr>
              <a:buClr>
                <a:schemeClr val="tx1"/>
              </a:buClr>
              <a:defRPr/>
            </a:lvl4pPr>
            <a:lvl5pPr>
              <a:buClr>
                <a:schemeClr val="tx1"/>
              </a:buCl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146660"/>
            <a:ext cx="3903044" cy="736282"/>
          </a:xfrm>
          <a:prstGeom prst="rect">
            <a:avLst/>
          </a:prstGeo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1982855"/>
            <a:ext cx="3903044" cy="3977679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defRPr/>
            </a:lvl1pPr>
            <a:lvl2pPr marL="384048" indent="-182880">
              <a:buClr>
                <a:schemeClr val="tx1"/>
              </a:buClr>
              <a:buFont typeface="Calibri" panose="020F0502020204030204" pitchFamily="34" charset="0"/>
              <a:buChar char="−"/>
              <a:defRPr/>
            </a:lvl2pPr>
            <a:lvl3pPr>
              <a:buClr>
                <a:schemeClr val="tx1"/>
              </a:buClr>
              <a:defRPr/>
            </a:lvl3pPr>
            <a:lvl4pPr>
              <a:buClr>
                <a:schemeClr val="tx1"/>
              </a:buClr>
              <a:defRPr/>
            </a:lvl4pPr>
            <a:lvl5pPr>
              <a:buClr>
                <a:schemeClr val="tx1"/>
              </a:buCl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5542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206" y="286605"/>
            <a:ext cx="7997588" cy="760142"/>
          </a:xfrm>
          <a:prstGeom prst="rect">
            <a:avLst/>
          </a:prstGeom>
        </p:spPr>
        <p:txBody>
          <a:bodyPr anchor="b"/>
          <a:lstStyle>
            <a:lvl1pPr>
              <a:defRPr sz="26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552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000123974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6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206" y="286605"/>
            <a:ext cx="7997588" cy="772174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2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206" y="1150491"/>
            <a:ext cx="7997588" cy="5196521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defRPr/>
            </a:lvl1pPr>
            <a:lvl2pPr marL="384048" indent="-182880">
              <a:buClr>
                <a:schemeClr val="tx1"/>
              </a:buClr>
              <a:buFont typeface="Calibri" panose="020F0502020204030204" pitchFamily="34" charset="0"/>
              <a:buChar char="−"/>
              <a:defRPr/>
            </a:lvl2pPr>
            <a:lvl3pPr>
              <a:buClr>
                <a:schemeClr val="tx1"/>
              </a:buClr>
              <a:defRPr/>
            </a:lvl3pPr>
            <a:lvl4pPr>
              <a:buClr>
                <a:schemeClr val="tx1"/>
              </a:buClr>
              <a:defRPr/>
            </a:lvl4pPr>
            <a:lvl5pPr>
              <a:buClr>
                <a:schemeClr val="tx1"/>
              </a:buCl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2063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471054"/>
            <a:ext cx="9144001" cy="3869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6414576"/>
            <a:ext cx="9144001" cy="45720"/>
          </a:xfrm>
          <a:prstGeom prst="rect">
            <a:avLst/>
          </a:prstGeom>
          <a:solidFill>
            <a:srgbClr val="3760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8" name="Slide Number Placeholder 5"/>
          <p:cNvSpPr txBox="1">
            <a:spLocks/>
          </p:cNvSpPr>
          <p:nvPr/>
        </p:nvSpPr>
        <p:spPr>
          <a:xfrm>
            <a:off x="7596794" y="6561564"/>
            <a:ext cx="984019" cy="182880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7F3E119-1ED0-445A-88F2-71EA0EAD89F4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46533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054117" y="0"/>
            <a:ext cx="48006" cy="6858000"/>
          </a:xfrm>
          <a:prstGeom prst="rect">
            <a:avLst/>
          </a:prstGeom>
          <a:solidFill>
            <a:srgbClr val="3760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  <a:prstGeom prst="rect">
            <a:avLst/>
          </a:prstGeom>
        </p:spPr>
        <p:txBody>
          <a:bodyPr/>
          <a:lstStyle>
            <a:lvl1pPr>
              <a:buClrTx/>
              <a:defRPr/>
            </a:lvl1pPr>
            <a:lvl2pPr marL="384048" indent="-182880">
              <a:buClrTx/>
              <a:buFont typeface="Calibri" panose="020F0502020204030204" pitchFamily="34" charset="0"/>
              <a:buChar char="−"/>
              <a:defRPr/>
            </a:lvl2pPr>
            <a:lvl3pPr>
              <a:buClrTx/>
              <a:defRPr/>
            </a:lvl3pPr>
            <a:lvl4pPr>
              <a:buClrTx/>
              <a:defRPr/>
            </a:lvl4pPr>
            <a:lvl5pPr>
              <a:buClrTx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  <a:prstGeom prst="rect">
            <a:avLst/>
          </a:prstGeo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Slide Number Placeholder 5"/>
          <p:cNvSpPr txBox="1">
            <a:spLocks/>
          </p:cNvSpPr>
          <p:nvPr/>
        </p:nvSpPr>
        <p:spPr>
          <a:xfrm>
            <a:off x="7596794" y="6607874"/>
            <a:ext cx="984019" cy="182880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7F3E119-1ED0-445A-88F2-71EA0EAD89F4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11249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  <a:prstGeom prst="rect">
            <a:avLst/>
          </a:prstGeo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  <a:prstGeom prst="rect">
            <a:avLst/>
          </a:prstGeo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Slide Number Placeholder 5"/>
          <p:cNvSpPr txBox="1">
            <a:spLocks/>
          </p:cNvSpPr>
          <p:nvPr/>
        </p:nvSpPr>
        <p:spPr>
          <a:xfrm>
            <a:off x="7596794" y="6607874"/>
            <a:ext cx="984019" cy="182880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7F3E119-1ED0-445A-88F2-71EA0EAD89F4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87257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854" y="286605"/>
            <a:ext cx="7997588" cy="71201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6855" y="1093341"/>
            <a:ext cx="7997588" cy="5274607"/>
          </a:xfrm>
          <a:prstGeom prst="rect">
            <a:avLst/>
          </a:prstGeom>
        </p:spPr>
        <p:txBody>
          <a:bodyPr vert="eaVert" lIns="45720" tIns="0" rIns="45720" bIns="0"/>
          <a:lstStyle>
            <a:lvl1pPr>
              <a:buClrTx/>
              <a:defRPr/>
            </a:lvl1pPr>
            <a:lvl2pPr marL="384048" indent="-182880">
              <a:buClrTx/>
              <a:buFont typeface="Calibri" panose="020F0502020204030204" pitchFamily="34" charset="0"/>
              <a:buChar char="−"/>
              <a:defRPr/>
            </a:lvl2pPr>
            <a:lvl3pPr>
              <a:buClrTx/>
              <a:defRPr/>
            </a:lvl3pPr>
            <a:lvl4pPr>
              <a:buClrTx/>
              <a:defRPr/>
            </a:lvl4pPr>
            <a:lvl5pPr>
              <a:buClrTx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08514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  <a:prstGeom prst="rect">
            <a:avLst/>
          </a:prstGeom>
        </p:spPr>
        <p:txBody>
          <a:bodyPr vert="eaVert">
            <a:normAutofit/>
          </a:bodyPr>
          <a:lstStyle>
            <a:lvl1pPr>
              <a:defRPr sz="2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  <a:prstGeom prst="rect">
            <a:avLst/>
          </a:prstGeom>
        </p:spPr>
        <p:txBody>
          <a:bodyPr vert="eaVert" lIns="45720" tIns="0" rIns="45720" bIns="0"/>
          <a:lstStyle>
            <a:lvl1pPr>
              <a:buClrTx/>
              <a:defRPr/>
            </a:lvl1pPr>
            <a:lvl2pPr marL="384048" indent="-182880">
              <a:buClrTx/>
              <a:buFont typeface="Calibri" panose="020F0502020204030204" pitchFamily="34" charset="0"/>
              <a:buChar char="−"/>
              <a:defRPr/>
            </a:lvl2pPr>
            <a:lvl3pPr>
              <a:buClrTx/>
              <a:defRPr/>
            </a:lvl3pPr>
            <a:lvl4pPr>
              <a:buClrTx/>
              <a:defRPr/>
            </a:lvl4pPr>
            <a:lvl5pPr>
              <a:buClrTx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-655109" y="6598692"/>
            <a:ext cx="3930555" cy="2183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cap="small" dirty="0">
                <a:solidFill>
                  <a:prstClr val="white"/>
                </a:solidFill>
                <a:latin typeface="Times New Roman" panose="02020603050405020304" pitchFamily="18" charset="0"/>
              </a:rPr>
              <a:t>Strategic Grant Partners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6471054"/>
            <a:ext cx="9144001" cy="3869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0" y="6414576"/>
            <a:ext cx="9144001" cy="45720"/>
          </a:xfrm>
          <a:prstGeom prst="rect">
            <a:avLst/>
          </a:prstGeom>
          <a:solidFill>
            <a:srgbClr val="3760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4" name="Slide Number Placeholder 5"/>
          <p:cNvSpPr txBox="1">
            <a:spLocks/>
          </p:cNvSpPr>
          <p:nvPr/>
        </p:nvSpPr>
        <p:spPr>
          <a:xfrm>
            <a:off x="7596794" y="6561564"/>
            <a:ext cx="984019" cy="182880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7F3E119-1ED0-445A-88F2-71EA0EAD89F4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275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0100" y="758952"/>
            <a:ext cx="7543800" cy="3566160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4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0100" y="4453128"/>
            <a:ext cx="7543800" cy="1143000"/>
          </a:xfrm>
          <a:prstGeom prst="rect">
            <a:avLst/>
          </a:prstGeo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accent2">
                    <a:lumMod val="75000"/>
                  </a:schemeClr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868680" y="4343400"/>
            <a:ext cx="7406640" cy="0"/>
          </a:xfrm>
          <a:prstGeom prst="line">
            <a:avLst/>
          </a:prstGeom>
          <a:ln w="63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-655109" y="6598692"/>
            <a:ext cx="3930555" cy="2183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cap="small" dirty="0">
                <a:solidFill>
                  <a:prstClr val="white"/>
                </a:solidFill>
                <a:latin typeface="Times New Roman" panose="02020603050405020304" pitchFamily="18" charset="0"/>
              </a:rPr>
              <a:t>Strategic Grant Partners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0" y="6471054"/>
            <a:ext cx="9144001" cy="3869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0" y="6414576"/>
            <a:ext cx="9144001" cy="45720"/>
          </a:xfrm>
          <a:prstGeom prst="rect">
            <a:avLst/>
          </a:prstGeom>
          <a:solidFill>
            <a:srgbClr val="3760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6" name="Slide Number Placeholder 5"/>
          <p:cNvSpPr txBox="1">
            <a:spLocks/>
          </p:cNvSpPr>
          <p:nvPr/>
        </p:nvSpPr>
        <p:spPr>
          <a:xfrm>
            <a:off x="7596794" y="6561564"/>
            <a:ext cx="984019" cy="182880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7F3E119-1ED0-445A-88F2-71EA0EAD89F4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9144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65484" y="274573"/>
            <a:ext cx="8013032" cy="784206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2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5484" y="1167062"/>
            <a:ext cx="3960796" cy="4702032"/>
          </a:xfrm>
          <a:prstGeom prst="rect">
            <a:avLst/>
          </a:prstGeom>
        </p:spPr>
        <p:txBody>
          <a:bodyPr/>
          <a:lstStyle>
            <a:lvl1pPr>
              <a:buClrTx/>
              <a:defRPr/>
            </a:lvl1pPr>
            <a:lvl2pPr marL="384048" indent="-182880">
              <a:buClrTx/>
              <a:buFont typeface="Calibri" panose="020F0502020204030204" pitchFamily="34" charset="0"/>
              <a:buChar char="−"/>
              <a:defRPr/>
            </a:lvl2pPr>
            <a:lvl3pPr>
              <a:buClrTx/>
              <a:defRPr/>
            </a:lvl3pPr>
            <a:lvl4pPr>
              <a:buClrTx/>
              <a:defRPr/>
            </a:lvl4pPr>
            <a:lvl5pPr>
              <a:buClrTx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167063"/>
            <a:ext cx="3915076" cy="4702032"/>
          </a:xfrm>
          <a:prstGeom prst="rect">
            <a:avLst/>
          </a:prstGeom>
        </p:spPr>
        <p:txBody>
          <a:bodyPr/>
          <a:lstStyle>
            <a:lvl1pPr>
              <a:buClrTx/>
              <a:defRPr/>
            </a:lvl1pPr>
            <a:lvl2pPr marL="384048" indent="-182880">
              <a:buClrTx/>
              <a:buFont typeface="Calibri" panose="020F0502020204030204" pitchFamily="34" charset="0"/>
              <a:buChar char="−"/>
              <a:defRPr/>
            </a:lvl2pPr>
            <a:lvl3pPr>
              <a:buClrTx/>
              <a:defRPr/>
            </a:lvl3pPr>
            <a:lvl4pPr>
              <a:buClrTx/>
              <a:defRPr/>
            </a:lvl4pPr>
            <a:lvl5pPr>
              <a:buClrTx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048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589547" y="286605"/>
            <a:ext cx="7976937" cy="760142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2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9547" y="1146660"/>
            <a:ext cx="3936733" cy="736282"/>
          </a:xfrm>
          <a:prstGeom prst="rect">
            <a:avLst/>
          </a:prstGeo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9547" y="1982855"/>
            <a:ext cx="3936733" cy="3977679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defRPr/>
            </a:lvl1pPr>
            <a:lvl2pPr marL="384048" indent="-182880">
              <a:buClr>
                <a:schemeClr val="tx1"/>
              </a:buClr>
              <a:buFont typeface="Calibri" panose="020F0502020204030204" pitchFamily="34" charset="0"/>
              <a:buChar char="−"/>
              <a:defRPr/>
            </a:lvl2pPr>
            <a:lvl3pPr>
              <a:buClr>
                <a:schemeClr val="tx1"/>
              </a:buClr>
              <a:defRPr/>
            </a:lvl3pPr>
            <a:lvl4pPr>
              <a:buClr>
                <a:schemeClr val="tx1"/>
              </a:buClr>
              <a:defRPr/>
            </a:lvl4pPr>
            <a:lvl5pPr>
              <a:buClr>
                <a:schemeClr val="tx1"/>
              </a:buCl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146660"/>
            <a:ext cx="3903044" cy="736282"/>
          </a:xfrm>
          <a:prstGeom prst="rect">
            <a:avLst/>
          </a:prstGeo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1982855"/>
            <a:ext cx="3903044" cy="3977679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defRPr/>
            </a:lvl1pPr>
            <a:lvl2pPr marL="384048" indent="-182880">
              <a:buClr>
                <a:schemeClr val="tx1"/>
              </a:buClr>
              <a:buFont typeface="Calibri" panose="020F0502020204030204" pitchFamily="34" charset="0"/>
              <a:buChar char="−"/>
              <a:defRPr/>
            </a:lvl2pPr>
            <a:lvl3pPr>
              <a:buClr>
                <a:schemeClr val="tx1"/>
              </a:buClr>
              <a:defRPr/>
            </a:lvl3pPr>
            <a:lvl4pPr>
              <a:buClr>
                <a:schemeClr val="tx1"/>
              </a:buClr>
              <a:defRPr/>
            </a:lvl4pPr>
            <a:lvl5pPr>
              <a:buClr>
                <a:schemeClr val="tx1"/>
              </a:buCl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736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206" y="286605"/>
            <a:ext cx="7997588" cy="760142"/>
          </a:xfrm>
          <a:prstGeom prst="rect">
            <a:avLst/>
          </a:prstGeom>
        </p:spPr>
        <p:txBody>
          <a:bodyPr anchor="b"/>
          <a:lstStyle>
            <a:lvl1pPr>
              <a:defRPr sz="26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525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471054"/>
            <a:ext cx="9144001" cy="3869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6414576"/>
            <a:ext cx="9144001" cy="45720"/>
          </a:xfrm>
          <a:prstGeom prst="rect">
            <a:avLst/>
          </a:prstGeom>
          <a:solidFill>
            <a:srgbClr val="3760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8" name="Slide Number Placeholder 5"/>
          <p:cNvSpPr txBox="1">
            <a:spLocks/>
          </p:cNvSpPr>
          <p:nvPr/>
        </p:nvSpPr>
        <p:spPr>
          <a:xfrm>
            <a:off x="7596794" y="6561564"/>
            <a:ext cx="984019" cy="182880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7F3E119-1ED0-445A-88F2-71EA0EAD89F4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2974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054117" y="0"/>
            <a:ext cx="48006" cy="6858000"/>
          </a:xfrm>
          <a:prstGeom prst="rect">
            <a:avLst/>
          </a:prstGeom>
          <a:solidFill>
            <a:srgbClr val="3760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  <a:prstGeom prst="rect">
            <a:avLst/>
          </a:prstGeom>
        </p:spPr>
        <p:txBody>
          <a:bodyPr/>
          <a:lstStyle>
            <a:lvl1pPr>
              <a:buClrTx/>
              <a:defRPr/>
            </a:lvl1pPr>
            <a:lvl2pPr marL="384048" indent="-182880">
              <a:buClrTx/>
              <a:buFont typeface="Calibri" panose="020F0502020204030204" pitchFamily="34" charset="0"/>
              <a:buChar char="−"/>
              <a:defRPr/>
            </a:lvl2pPr>
            <a:lvl3pPr>
              <a:buClrTx/>
              <a:defRPr/>
            </a:lvl3pPr>
            <a:lvl4pPr>
              <a:buClrTx/>
              <a:defRPr/>
            </a:lvl4pPr>
            <a:lvl5pPr>
              <a:buClrTx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  <a:prstGeom prst="rect">
            <a:avLst/>
          </a:prstGeo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Slide Number Placeholder 5"/>
          <p:cNvSpPr txBox="1">
            <a:spLocks/>
          </p:cNvSpPr>
          <p:nvPr/>
        </p:nvSpPr>
        <p:spPr>
          <a:xfrm>
            <a:off x="7596794" y="6607874"/>
            <a:ext cx="984019" cy="182880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7F3E119-1ED0-445A-88F2-71EA0EAD89F4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5146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  <a:prstGeom prst="rect">
            <a:avLst/>
          </a:prstGeo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  <a:prstGeom prst="rect">
            <a:avLst/>
          </a:prstGeo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Slide Number Placeholder 5"/>
          <p:cNvSpPr txBox="1">
            <a:spLocks/>
          </p:cNvSpPr>
          <p:nvPr/>
        </p:nvSpPr>
        <p:spPr>
          <a:xfrm>
            <a:off x="7596794" y="6607874"/>
            <a:ext cx="984019" cy="182880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7F3E119-1ED0-445A-88F2-71EA0EAD89F4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6784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vmlDrawing" Target="../drawings/vmlDrawing1.v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vmlDrawing" Target="../drawings/vmlDrawing4.v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oleObject" Target="../embeddings/oleObject4.bin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ags" Target="../tags/tag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71054"/>
            <a:ext cx="9144001" cy="3869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6414576"/>
            <a:ext cx="9144001" cy="45720"/>
          </a:xfrm>
          <a:prstGeom prst="rect">
            <a:avLst/>
          </a:prstGeom>
          <a:solidFill>
            <a:srgbClr val="3760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573206" y="1059329"/>
            <a:ext cx="7997588" cy="0"/>
          </a:xfrm>
          <a:prstGeom prst="line">
            <a:avLst/>
          </a:prstGeom>
          <a:ln w="12700" cmpd="sng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Object 10" hidden="1"/>
          <p:cNvGraphicFramePr>
            <a:graphicFrameLocks noChangeAspect="1"/>
          </p:cNvGraphicFramePr>
          <p:nvPr>
            <p:custDataLst>
              <p:tags r:id="rId16"/>
            </p:custDataLst>
            <p:extLst>
              <p:ext uri="{D42A27DB-BD31-4B8C-83A1-F6EECF244321}">
                <p14:modId xmlns:p14="http://schemas.microsoft.com/office/powerpoint/2010/main" val="215816266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4" name="think-cell Slide" r:id="rId17" imgW="270" imgH="270" progId="TCLayout.ActiveDocument.1">
                  <p:embed/>
                </p:oleObj>
              </mc:Choice>
              <mc:Fallback>
                <p:oleObj name="think-cell Slide" r:id="rId17" imgW="270" imgH="270" progId="TCLayout.ActiveDocument.1">
                  <p:embed/>
                  <p:pic>
                    <p:nvPicPr>
                      <p:cNvPr id="11" name="Object 10" hidden="1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Slide Number Placeholder 5"/>
          <p:cNvSpPr txBox="1">
            <a:spLocks/>
          </p:cNvSpPr>
          <p:nvPr/>
        </p:nvSpPr>
        <p:spPr>
          <a:xfrm>
            <a:off x="7596794" y="6561564"/>
            <a:ext cx="984019" cy="182880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7F3E119-1ED0-445A-88F2-71EA0EAD89F4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56E2B7D-E41F-4446-BB49-E6652BC38B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1343958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32561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709" r:id="rId12"/>
    <p:sldLayoutId id="2147483710" r:id="rId13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24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71054"/>
            <a:ext cx="9144001" cy="3869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6414576"/>
            <a:ext cx="9144001" cy="45720"/>
          </a:xfrm>
          <a:prstGeom prst="rect">
            <a:avLst/>
          </a:prstGeom>
          <a:solidFill>
            <a:srgbClr val="3760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573206" y="1059329"/>
            <a:ext cx="7997588" cy="0"/>
          </a:xfrm>
          <a:prstGeom prst="line">
            <a:avLst/>
          </a:prstGeom>
          <a:ln w="12700" cmpd="sng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Object 10" hidden="1"/>
          <p:cNvGraphicFramePr>
            <a:graphicFrameLocks noChangeAspect="1"/>
          </p:cNvGraphicFramePr>
          <p:nvPr>
            <p:custDataLst>
              <p:tags r:id="rId14"/>
            </p:custDataLst>
            <p:extLst>
              <p:ext uri="{D42A27DB-BD31-4B8C-83A1-F6EECF244321}">
                <p14:modId xmlns:p14="http://schemas.microsoft.com/office/powerpoint/2010/main" val="4002200854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0" name="think-cell Slide" r:id="rId15" imgW="270" imgH="270" progId="TCLayout.ActiveDocument.1">
                  <p:embed/>
                </p:oleObj>
              </mc:Choice>
              <mc:Fallback>
                <p:oleObj name="think-cell Slide" r:id="rId15" imgW="270" imgH="270" progId="TCLayout.ActiveDocument.1">
                  <p:embed/>
                  <p:pic>
                    <p:nvPicPr>
                      <p:cNvPr id="11" name="Object 10" hidden="1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Slide Number Placeholder 5"/>
          <p:cNvSpPr txBox="1">
            <a:spLocks/>
          </p:cNvSpPr>
          <p:nvPr/>
        </p:nvSpPr>
        <p:spPr>
          <a:xfrm>
            <a:off x="7596794" y="6561564"/>
            <a:ext cx="984019" cy="182880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7F3E119-1ED0-445A-88F2-71EA0EAD89F4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2389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24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7" Type="http://schemas.openxmlformats.org/officeDocument/2006/relationships/image" Target="../media/image4.emf"/><Relationship Id="rId2" Type="http://schemas.openxmlformats.org/officeDocument/2006/relationships/tags" Target="../tags/tag14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6.bin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tags" Target="../tags/tag36.xml"/><Relationship Id="rId7" Type="http://schemas.openxmlformats.org/officeDocument/2006/relationships/oleObject" Target="../embeddings/oleObject9.bin"/><Relationship Id="rId2" Type="http://schemas.openxmlformats.org/officeDocument/2006/relationships/tags" Target="../tags/tag35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4.emf"/><Relationship Id="rId5" Type="http://schemas.openxmlformats.org/officeDocument/2006/relationships/notesSlide" Target="../notesSlides/notesSlide9.xml"/><Relationship Id="rId4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sv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2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1.xml"/><Relationship Id="rId3" Type="http://schemas.openxmlformats.org/officeDocument/2006/relationships/tags" Target="../tags/tag38.xml"/><Relationship Id="rId7" Type="http://schemas.openxmlformats.org/officeDocument/2006/relationships/slideLayout" Target="../slideLayouts/slideLayout13.xml"/><Relationship Id="rId2" Type="http://schemas.openxmlformats.org/officeDocument/2006/relationships/tags" Target="../tags/tag37.xml"/><Relationship Id="rId1" Type="http://schemas.openxmlformats.org/officeDocument/2006/relationships/vmlDrawing" Target="../drawings/vmlDrawing10.vml"/><Relationship Id="rId6" Type="http://schemas.openxmlformats.org/officeDocument/2006/relationships/tags" Target="../tags/tag41.xml"/><Relationship Id="rId11" Type="http://schemas.openxmlformats.org/officeDocument/2006/relationships/image" Target="../media/image30.png"/><Relationship Id="rId5" Type="http://schemas.openxmlformats.org/officeDocument/2006/relationships/tags" Target="../tags/tag40.xml"/><Relationship Id="rId10" Type="http://schemas.openxmlformats.org/officeDocument/2006/relationships/image" Target="../media/image29.emf"/><Relationship Id="rId4" Type="http://schemas.openxmlformats.org/officeDocument/2006/relationships/tags" Target="../tags/tag39.xml"/><Relationship Id="rId9" Type="http://schemas.openxmlformats.org/officeDocument/2006/relationships/oleObject" Target="../embeddings/oleObject10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2.xml"/><Relationship Id="rId3" Type="http://schemas.openxmlformats.org/officeDocument/2006/relationships/tags" Target="../tags/tag43.xml"/><Relationship Id="rId7" Type="http://schemas.openxmlformats.org/officeDocument/2006/relationships/slideLayout" Target="../slideLayouts/slideLayout13.xml"/><Relationship Id="rId2" Type="http://schemas.openxmlformats.org/officeDocument/2006/relationships/tags" Target="../tags/tag42.xml"/><Relationship Id="rId1" Type="http://schemas.openxmlformats.org/officeDocument/2006/relationships/vmlDrawing" Target="../drawings/vmlDrawing11.vml"/><Relationship Id="rId6" Type="http://schemas.openxmlformats.org/officeDocument/2006/relationships/tags" Target="../tags/tag46.xml"/><Relationship Id="rId11" Type="http://schemas.openxmlformats.org/officeDocument/2006/relationships/image" Target="../media/image30.png"/><Relationship Id="rId5" Type="http://schemas.openxmlformats.org/officeDocument/2006/relationships/tags" Target="../tags/tag45.xml"/><Relationship Id="rId10" Type="http://schemas.openxmlformats.org/officeDocument/2006/relationships/image" Target="../media/image29.emf"/><Relationship Id="rId4" Type="http://schemas.openxmlformats.org/officeDocument/2006/relationships/tags" Target="../tags/tag44.xml"/><Relationship Id="rId9" Type="http://schemas.openxmlformats.org/officeDocument/2006/relationships/oleObject" Target="../embeddings/oleObject11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23.xml"/><Relationship Id="rId3" Type="http://schemas.openxmlformats.org/officeDocument/2006/relationships/tags" Target="../tags/tag18.xml"/><Relationship Id="rId7" Type="http://schemas.openxmlformats.org/officeDocument/2006/relationships/tags" Target="../tags/tag22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6" Type="http://schemas.openxmlformats.org/officeDocument/2006/relationships/tags" Target="../tags/tag21.xml"/><Relationship Id="rId11" Type="http://schemas.openxmlformats.org/officeDocument/2006/relationships/notesSlide" Target="../notesSlides/notesSlide2.xml"/><Relationship Id="rId5" Type="http://schemas.openxmlformats.org/officeDocument/2006/relationships/tags" Target="../tags/tag20.xml"/><Relationship Id="rId10" Type="http://schemas.openxmlformats.org/officeDocument/2006/relationships/slideLayout" Target="../slideLayouts/slideLayout2.xml"/><Relationship Id="rId4" Type="http://schemas.openxmlformats.org/officeDocument/2006/relationships/tags" Target="../tags/tag19.xml"/><Relationship Id="rId9" Type="http://schemas.openxmlformats.org/officeDocument/2006/relationships/tags" Target="../tags/tag2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tags" Target="../tags/tag48.xml"/><Relationship Id="rId7" Type="http://schemas.openxmlformats.org/officeDocument/2006/relationships/oleObject" Target="../embeddings/oleObject12.bin"/><Relationship Id="rId2" Type="http://schemas.openxmlformats.org/officeDocument/2006/relationships/tags" Target="../tags/tag4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5.emf"/><Relationship Id="rId5" Type="http://schemas.openxmlformats.org/officeDocument/2006/relationships/notesSlide" Target="../notesSlides/notesSlide16.xml"/><Relationship Id="rId4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svg"/><Relationship Id="rId3" Type="http://schemas.openxmlformats.org/officeDocument/2006/relationships/tags" Target="../tags/tag26.xml"/><Relationship Id="rId7" Type="http://schemas.openxmlformats.org/officeDocument/2006/relationships/image" Target="../media/image5.emf"/><Relationship Id="rId12" Type="http://schemas.openxmlformats.org/officeDocument/2006/relationships/image" Target="../media/image10.png"/><Relationship Id="rId17" Type="http://schemas.openxmlformats.org/officeDocument/2006/relationships/image" Target="../media/image15.svg"/><Relationship Id="rId2" Type="http://schemas.openxmlformats.org/officeDocument/2006/relationships/tags" Target="../tags/tag25.xml"/><Relationship Id="rId16" Type="http://schemas.openxmlformats.org/officeDocument/2006/relationships/image" Target="../media/image14.png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9.svg"/><Relationship Id="rId5" Type="http://schemas.openxmlformats.org/officeDocument/2006/relationships/notesSlide" Target="../notesSlides/notesSlide3.xml"/><Relationship Id="rId15" Type="http://schemas.openxmlformats.org/officeDocument/2006/relationships/image" Target="../media/image13.svg"/><Relationship Id="rId10" Type="http://schemas.openxmlformats.org/officeDocument/2006/relationships/image" Target="../media/image8.png"/><Relationship Id="rId4" Type="http://schemas.openxmlformats.org/officeDocument/2006/relationships/slideLayout" Target="../slideLayouts/slideLayout2.xml"/><Relationship Id="rId9" Type="http://schemas.openxmlformats.org/officeDocument/2006/relationships/image" Target="../media/image7.svg"/><Relationship Id="rId1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33.xml"/><Relationship Id="rId13" Type="http://schemas.openxmlformats.org/officeDocument/2006/relationships/image" Target="../media/image5.emf"/><Relationship Id="rId3" Type="http://schemas.openxmlformats.org/officeDocument/2006/relationships/tags" Target="../tags/tag28.xml"/><Relationship Id="rId7" Type="http://schemas.openxmlformats.org/officeDocument/2006/relationships/tags" Target="../tags/tag32.xml"/><Relationship Id="rId12" Type="http://schemas.openxmlformats.org/officeDocument/2006/relationships/oleObject" Target="../embeddings/oleObject8.bin"/><Relationship Id="rId2" Type="http://schemas.openxmlformats.org/officeDocument/2006/relationships/tags" Target="../tags/tag27.xml"/><Relationship Id="rId1" Type="http://schemas.openxmlformats.org/officeDocument/2006/relationships/vmlDrawing" Target="../drawings/vmlDrawing8.vml"/><Relationship Id="rId6" Type="http://schemas.openxmlformats.org/officeDocument/2006/relationships/tags" Target="../tags/tag31.xml"/><Relationship Id="rId11" Type="http://schemas.openxmlformats.org/officeDocument/2006/relationships/notesSlide" Target="../notesSlides/notesSlide4.xml"/><Relationship Id="rId5" Type="http://schemas.openxmlformats.org/officeDocument/2006/relationships/tags" Target="../tags/tag30.xml"/><Relationship Id="rId15" Type="http://schemas.openxmlformats.org/officeDocument/2006/relationships/chart" Target="../charts/chart2.xml"/><Relationship Id="rId10" Type="http://schemas.openxmlformats.org/officeDocument/2006/relationships/slideLayout" Target="../slideLayouts/slideLayout2.xml"/><Relationship Id="rId4" Type="http://schemas.openxmlformats.org/officeDocument/2006/relationships/tags" Target="../tags/tag29.xml"/><Relationship Id="rId9" Type="http://schemas.openxmlformats.org/officeDocument/2006/relationships/tags" Target="../tags/tag34.xml"/><Relationship Id="rId1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svg"/><Relationship Id="rId5" Type="http://schemas.openxmlformats.org/officeDocument/2006/relationships/image" Target="../media/image18.png"/><Relationship Id="rId4" Type="http://schemas.openxmlformats.org/officeDocument/2006/relationships/image" Target="../media/image17.sv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00279071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94" name="think-cell Slide" r:id="rId6" imgW="353" imgH="353" progId="TCLayout.ActiveDocument.1">
                  <p:embed/>
                </p:oleObj>
              </mc:Choice>
              <mc:Fallback>
                <p:oleObj name="think-cell Slide" r:id="rId6" imgW="353" imgH="353" progId="TCLayout.ActiveDocument.1">
                  <p:embed/>
                  <p:pic>
                    <p:nvPicPr>
                      <p:cNvPr id="5" name="Object 4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/>
            <a:endParaRPr lang="en-US" sz="4000" i="1" dirty="0"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0100" y="779972"/>
            <a:ext cx="7543800" cy="3566160"/>
          </a:xfrm>
        </p:spPr>
        <p:txBody>
          <a:bodyPr/>
          <a:lstStyle/>
          <a:p>
            <a:pPr algn="ctr"/>
            <a:r>
              <a:rPr lang="en-US" dirty="0"/>
              <a:t>MCAS Competency Determination and its Implications for Higher Education</a:t>
            </a:r>
            <a:endParaRPr lang="en-US" sz="3000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John </a:t>
            </a:r>
            <a:r>
              <a:rPr lang="en-US" dirty="0" err="1"/>
              <a:t>papay</a:t>
            </a:r>
            <a:endParaRPr lang="en-US" dirty="0"/>
          </a:p>
          <a:p>
            <a:r>
              <a:rPr lang="en-US" dirty="0"/>
              <a:t>Brown university</a:t>
            </a:r>
          </a:p>
          <a:p>
            <a:r>
              <a:rPr lang="en-US" dirty="0"/>
              <a:t>February 2020</a:t>
            </a:r>
          </a:p>
        </p:txBody>
      </p:sp>
    </p:spTree>
    <p:extLst>
      <p:ext uri="{BB962C8B-B14F-4D97-AF65-F5344CB8AC3E}">
        <p14:creationId xmlns:p14="http://schemas.microsoft.com/office/powerpoint/2010/main" val="19979595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66F66849-9F4E-4865-AD45-1747919022B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00089" y="2436052"/>
            <a:ext cx="4201392" cy="2253602"/>
          </a:xfrm>
          <a:prstGeom prst="rect">
            <a:avLst/>
          </a:prstGeom>
        </p:spPr>
      </p:pic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58C6A054-998A-4E5B-AB59-F95A1D08E33E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144191" y="85844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005" name="think-cell Slide" r:id="rId7" imgW="526" imgH="526" progId="TCLayout.ActiveDocument.1">
                  <p:embed/>
                </p:oleObj>
              </mc:Choice>
              <mc:Fallback>
                <p:oleObj name="think-cell Slide" r:id="rId7" imgW="526" imgH="526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58C6A054-998A-4E5B-AB59-F95A1D08E33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144191" y="85844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A6ECCBF4-4371-495A-A2FA-024BD7EC2E4F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1143000" y="857250"/>
            <a:ext cx="119063" cy="119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en-US" sz="1950" dirty="0"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MCAS scores predict earnings even if we compare students with the </a:t>
            </a:r>
            <a:r>
              <a:rPr lang="en-US" b="1" dirty="0"/>
              <a:t>same educational attainments </a:t>
            </a:r>
            <a:r>
              <a:rPr lang="en-US" dirty="0"/>
              <a:t>and </a:t>
            </a:r>
            <a:r>
              <a:rPr lang="en-US" b="1" dirty="0"/>
              <a:t>demographics</a:t>
            </a:r>
            <a:r>
              <a:rPr lang="en-US" dirty="0"/>
              <a:t>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7600951" y="5624514"/>
            <a:ext cx="929147" cy="264343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zh-CN"/>
            </a:defPPr>
            <a:lvl1pPr marL="0" algn="r" defTabSz="685800" rtl="0" eaLnBrk="1" latinLnBrk="0" hangingPunct="1"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F27229C-EC7B-4063-A33B-28A5E87E32ED}" type="slidenum">
              <a:rPr lang="zh-CN" altLang="en-US" smtClean="0"/>
              <a:pPr/>
              <a:t>10</a:t>
            </a:fld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9530EDD-CB43-43BC-AAEA-2F74E2C0A116}"/>
              </a:ext>
            </a:extLst>
          </p:cNvPr>
          <p:cNvSpPr txBox="1"/>
          <p:nvPr/>
        </p:nvSpPr>
        <p:spPr>
          <a:xfrm>
            <a:off x="2445964" y="3640550"/>
            <a:ext cx="5307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-11%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A24CEA6-AC90-44D9-AE46-433B222E1FEB}"/>
              </a:ext>
            </a:extLst>
          </p:cNvPr>
          <p:cNvSpPr txBox="1"/>
          <p:nvPr/>
        </p:nvSpPr>
        <p:spPr>
          <a:xfrm>
            <a:off x="1754288" y="4137826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-20%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AA65852-EBF2-4A59-A138-DF40C699298E}"/>
              </a:ext>
            </a:extLst>
          </p:cNvPr>
          <p:cNvSpPr txBox="1"/>
          <p:nvPr/>
        </p:nvSpPr>
        <p:spPr>
          <a:xfrm>
            <a:off x="1967833" y="1916198"/>
            <a:ext cx="31888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cs typeface="Arial" panose="020B0604020202020204" pitchFamily="34" charset="0"/>
              </a:rPr>
              <a:t>Earnings Premium Associated with MCAS Scores</a:t>
            </a:r>
          </a:p>
          <a:p>
            <a:pPr algn="ctr"/>
            <a:r>
              <a:rPr lang="en-US" sz="1200" dirty="0">
                <a:cs typeface="Arial" panose="020B0604020202020204" pitchFamily="34" charset="0"/>
              </a:rPr>
              <a:t>Four-Year College Graduates*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EDACD48-04E7-4476-B626-BCC9EC82CE42}"/>
              </a:ext>
            </a:extLst>
          </p:cNvPr>
          <p:cNvSpPr txBox="1"/>
          <p:nvPr/>
        </p:nvSpPr>
        <p:spPr>
          <a:xfrm>
            <a:off x="1230676" y="5165276"/>
            <a:ext cx="3760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bg2">
                    <a:lumMod val="10000"/>
                  </a:schemeClr>
                </a:solidFill>
              </a:rPr>
              <a:t>*We look at FY2019 earnings for first-time 10</a:t>
            </a:r>
            <a:r>
              <a:rPr lang="en-US" sz="900" baseline="30000" dirty="0">
                <a:solidFill>
                  <a:schemeClr val="bg2">
                    <a:lumMod val="10000"/>
                  </a:schemeClr>
                </a:solidFill>
              </a:rPr>
              <a:t>th</a:t>
            </a:r>
            <a:r>
              <a:rPr lang="en-US" sz="900" dirty="0">
                <a:solidFill>
                  <a:schemeClr val="bg2">
                    <a:lumMod val="10000"/>
                  </a:schemeClr>
                </a:solidFill>
              </a:rPr>
              <a:t> grade test takers in 2003-05. </a:t>
            </a:r>
          </a:p>
          <a:p>
            <a:r>
              <a:rPr lang="en-US" sz="900" dirty="0">
                <a:solidFill>
                  <a:schemeClr val="bg2">
                    <a:lumMod val="10000"/>
                  </a:schemeClr>
                </a:solidFill>
              </a:rPr>
              <a:t>N: Failing=888; NI=8,402; P=20,904; A=37,317.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35B7901-5EC8-41BA-B61E-0D5124D4A00A}"/>
              </a:ext>
            </a:extLst>
          </p:cNvPr>
          <p:cNvSpPr txBox="1"/>
          <p:nvPr/>
        </p:nvSpPr>
        <p:spPr>
          <a:xfrm>
            <a:off x="3657521" y="2640050"/>
            <a:ext cx="5806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+14%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412348" y="1435608"/>
            <a:ext cx="2658080" cy="458114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6404376" y="1435608"/>
            <a:ext cx="261988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0373" indent="-130373">
              <a:buClr>
                <a:schemeClr val="tx2"/>
              </a:buClr>
              <a:buSzPct val="130000"/>
              <a:buFont typeface="Wingdings" panose="05000000000000000000" pitchFamily="2" charset="2"/>
              <a:buChar char="§"/>
            </a:pPr>
            <a:r>
              <a:rPr lang="en-US" dirty="0">
                <a:cs typeface="Arial" panose="020B0604020202020204" pitchFamily="34" charset="0"/>
              </a:rPr>
              <a:t>We compare students with </a:t>
            </a:r>
            <a:r>
              <a:rPr lang="en-US" b="1" dirty="0">
                <a:cs typeface="Arial" panose="020B0604020202020204" pitchFamily="34" charset="0"/>
              </a:rPr>
              <a:t>similar demographics </a:t>
            </a:r>
            <a:r>
              <a:rPr lang="en-US" dirty="0">
                <a:cs typeface="Arial" panose="020B0604020202020204" pitchFamily="34" charset="0"/>
              </a:rPr>
              <a:t>from the </a:t>
            </a:r>
            <a:r>
              <a:rPr lang="en-US" b="1" dirty="0">
                <a:cs typeface="Arial" panose="020B0604020202020204" pitchFamily="34" charset="0"/>
              </a:rPr>
              <a:t>same high school</a:t>
            </a:r>
            <a:r>
              <a:rPr lang="en-US" dirty="0">
                <a:cs typeface="Arial" panose="020B0604020202020204" pitchFamily="34" charset="0"/>
              </a:rPr>
              <a:t>. </a:t>
            </a:r>
          </a:p>
          <a:p>
            <a:pPr marL="130373" indent="-130373">
              <a:buClr>
                <a:schemeClr val="tx2"/>
              </a:buClr>
              <a:buSzPct val="130000"/>
              <a:buFont typeface="Wingdings" panose="05000000000000000000" pitchFamily="2" charset="2"/>
              <a:buChar char="§"/>
            </a:pPr>
            <a:endParaRPr lang="en-US" dirty="0">
              <a:cs typeface="Arial" panose="020B0604020202020204" pitchFamily="34" charset="0"/>
            </a:endParaRPr>
          </a:p>
          <a:p>
            <a:pPr marL="130373" indent="-130373">
              <a:buClr>
                <a:schemeClr val="tx2"/>
              </a:buClr>
              <a:buSzPct val="130000"/>
              <a:buFont typeface="Wingdings" panose="05000000000000000000" pitchFamily="2" charset="2"/>
              <a:buChar char="§"/>
            </a:pPr>
            <a:r>
              <a:rPr lang="en-US" dirty="0">
                <a:cs typeface="Arial" panose="020B0604020202020204" pitchFamily="34" charset="0"/>
              </a:rPr>
              <a:t>There are large financial returns to MCAS scores for students with </a:t>
            </a:r>
            <a:r>
              <a:rPr lang="en-US" b="1" dirty="0">
                <a:cs typeface="Arial" panose="020B0604020202020204" pitchFamily="34" charset="0"/>
              </a:rPr>
              <a:t>similar attainments</a:t>
            </a:r>
            <a:r>
              <a:rPr lang="en-US" dirty="0"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864194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21"/>
                                        </p:tgtEl>
                                      </p:cBhvr>
                                      <p:by x="60000" y="6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44444E-6 L 0.1717 -0.2037 " pathEditMode="relative" rAng="0" ptsTypes="AA">
                                      <p:cBhvr>
                                        <p:cTn id="1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576" y="-10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1415" y="1140800"/>
            <a:ext cx="5839456" cy="48034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MCAS scores predict earnings even if we compare students with the </a:t>
            </a:r>
            <a:r>
              <a:rPr lang="en-US" b="1" dirty="0"/>
              <a:t>same educational attainments </a:t>
            </a:r>
            <a:r>
              <a:rPr lang="en-US" dirty="0"/>
              <a:t>and </a:t>
            </a:r>
            <a:r>
              <a:rPr lang="en-US" b="1" dirty="0"/>
              <a:t>demographics</a:t>
            </a:r>
            <a:r>
              <a:rPr lang="en-US" dirty="0"/>
              <a:t>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7600951" y="5624514"/>
            <a:ext cx="929147" cy="31971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zh-CN"/>
            </a:defPPr>
            <a:lvl1pPr marL="0" algn="r" defTabSz="685800" rtl="0" eaLnBrk="1" latinLnBrk="0" hangingPunct="1"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F27229C-EC7B-4063-A33B-28A5E87E32ED}" type="slidenum">
              <a:rPr lang="zh-CN" altLang="en-US" smtClean="0"/>
              <a:pPr/>
              <a:t>11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11470" y="5826450"/>
            <a:ext cx="5171090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bg2">
                    <a:lumMod val="10000"/>
                  </a:schemeClr>
                </a:solidFill>
              </a:rPr>
              <a:t>*We look at FY2019 earnings for first-time 10</a:t>
            </a:r>
            <a:r>
              <a:rPr lang="en-US" sz="900" baseline="30000" dirty="0">
                <a:solidFill>
                  <a:schemeClr val="bg2">
                    <a:lumMod val="10000"/>
                  </a:schemeClr>
                </a:solidFill>
              </a:rPr>
              <a:t>th</a:t>
            </a:r>
            <a:r>
              <a:rPr lang="en-US" sz="900" dirty="0">
                <a:solidFill>
                  <a:schemeClr val="bg2">
                    <a:lumMod val="10000"/>
                  </a:schemeClr>
                </a:solidFill>
              </a:rPr>
              <a:t> grade test takers in 2003-05. 4-yr College Graduates N: Failing=888; NI=8,402; P=20,904; A=37,317. 2-yr HS Graduates N: Failing=583; NI=1,843; P=1,515; A=466. Terminal HS Graduates N: Failing=8,507; NI=14,943; P=9,172; A=5,395.</a:t>
            </a:r>
          </a:p>
        </p:txBody>
      </p:sp>
      <p:sp>
        <p:nvSpPr>
          <p:cNvPr id="8" name="Slide Number Placeholder 2"/>
          <p:cNvSpPr txBox="1">
            <a:spLocks/>
          </p:cNvSpPr>
          <p:nvPr/>
        </p:nvSpPr>
        <p:spPr>
          <a:xfrm>
            <a:off x="7600951" y="5624514"/>
            <a:ext cx="929147" cy="264343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zh-CN"/>
            </a:defPPr>
            <a:lvl1pPr marL="0" algn="r" defTabSz="685800" rtl="0" eaLnBrk="1" latinLnBrk="0" hangingPunct="1"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F27229C-EC7B-4063-A33B-28A5E87E32ED}" type="slidenum">
              <a:rPr lang="zh-CN" altLang="en-US" smtClean="0"/>
              <a:pPr/>
              <a:t>11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412348" y="1435608"/>
            <a:ext cx="2658080" cy="458114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404376" y="1435608"/>
            <a:ext cx="261988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0373" indent="-130373">
              <a:buClr>
                <a:schemeClr val="tx2"/>
              </a:buClr>
              <a:buSzPct val="130000"/>
              <a:buFont typeface="Wingdings" panose="05000000000000000000" pitchFamily="2" charset="2"/>
              <a:buChar char="§"/>
            </a:pPr>
            <a:r>
              <a:rPr lang="en-US" dirty="0">
                <a:cs typeface="Arial" panose="020B0604020202020204" pitchFamily="34" charset="0"/>
              </a:rPr>
              <a:t>We see similar patterns across all levels of attainment. </a:t>
            </a:r>
          </a:p>
          <a:p>
            <a:pPr marL="130373" indent="-130373">
              <a:buClr>
                <a:schemeClr val="tx2"/>
              </a:buClr>
              <a:buSzPct val="130000"/>
              <a:buFont typeface="Wingdings" panose="05000000000000000000" pitchFamily="2" charset="2"/>
              <a:buChar char="§"/>
            </a:pPr>
            <a:endParaRPr lang="en-US" dirty="0">
              <a:cs typeface="Arial" panose="020B0604020202020204" pitchFamily="34" charset="0"/>
            </a:endParaRPr>
          </a:p>
          <a:p>
            <a:pPr marL="130373" indent="-130373">
              <a:buClr>
                <a:schemeClr val="tx2"/>
              </a:buClr>
              <a:buSzPct val="130000"/>
              <a:buFont typeface="Wingdings" panose="05000000000000000000" pitchFamily="2" charset="2"/>
              <a:buChar char="§"/>
            </a:pPr>
            <a:r>
              <a:rPr lang="en-US" dirty="0">
                <a:cs typeface="Arial" panose="020B0604020202020204" pitchFamily="34" charset="0"/>
              </a:rPr>
              <a:t>We see strong financial returns to </a:t>
            </a:r>
            <a:r>
              <a:rPr lang="en-US" b="1" dirty="0">
                <a:cs typeface="Arial" panose="020B0604020202020204" pitchFamily="34" charset="0"/>
              </a:rPr>
              <a:t>educational attainments</a:t>
            </a:r>
            <a:r>
              <a:rPr lang="en-US" dirty="0">
                <a:cs typeface="Arial" panose="020B0604020202020204" pitchFamily="34" charset="0"/>
              </a:rPr>
              <a:t> (particularly four-year college degrees) for students at the same MCAS score level.</a:t>
            </a:r>
          </a:p>
        </p:txBody>
      </p:sp>
    </p:spTree>
    <p:extLst>
      <p:ext uri="{BB962C8B-B14F-4D97-AF65-F5344CB8AC3E}">
        <p14:creationId xmlns:p14="http://schemas.microsoft.com/office/powerpoint/2010/main" val="18727184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Improvements in skills reflected in MCAS score improvements between 8th and 10th grade predict longer-term 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100" dirty="0"/>
              <a:t>We compare students with similar 8</a:t>
            </a:r>
            <a:r>
              <a:rPr lang="en-US" sz="2100" baseline="30000" dirty="0"/>
              <a:t>th</a:t>
            </a:r>
            <a:r>
              <a:rPr lang="en-US" sz="2100" dirty="0"/>
              <a:t> grade MCAS scores</a:t>
            </a:r>
          </a:p>
          <a:p>
            <a:endParaRPr lang="en-US" sz="2100" dirty="0"/>
          </a:p>
          <a:p>
            <a:r>
              <a:rPr lang="en-US" sz="2100" dirty="0"/>
              <a:t>Those who have higher 10</a:t>
            </a:r>
            <a:r>
              <a:rPr lang="en-US" sz="2100" baseline="30000" dirty="0"/>
              <a:t>th</a:t>
            </a:r>
            <a:r>
              <a:rPr lang="en-US" sz="2100" dirty="0"/>
              <a:t> grade MCAS scores go on to earn more ~15 years later</a:t>
            </a:r>
            <a:endParaRPr lang="en-US" sz="1800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77296" y="4859623"/>
            <a:ext cx="863014" cy="33207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solidFill>
                  <a:schemeClr val="tx1"/>
                </a:solidFill>
              </a:rPr>
              <a:t>8</a:t>
            </a:r>
            <a:r>
              <a:rPr lang="en-US" sz="1350" baseline="30000" dirty="0">
                <a:solidFill>
                  <a:schemeClr val="tx1"/>
                </a:solidFill>
              </a:rPr>
              <a:t>th</a:t>
            </a:r>
            <a:r>
              <a:rPr lang="en-US" sz="1350" dirty="0">
                <a:solidFill>
                  <a:schemeClr val="tx1"/>
                </a:solidFill>
              </a:rPr>
              <a:t> Grade</a:t>
            </a:r>
          </a:p>
          <a:p>
            <a:pPr algn="ctr"/>
            <a:r>
              <a:rPr lang="en-US" sz="1350" dirty="0">
                <a:solidFill>
                  <a:schemeClr val="tx1"/>
                </a:solidFill>
              </a:rPr>
              <a:t>MCAS</a:t>
            </a:r>
          </a:p>
        </p:txBody>
      </p:sp>
      <p:pic>
        <p:nvPicPr>
          <p:cNvPr id="9" name="Graphic 33" descr="Man">
            <a:extLst>
              <a:ext uri="{FF2B5EF4-FFF2-40B4-BE49-F238E27FC236}">
                <a16:creationId xmlns:a16="http://schemas.microsoft.com/office/drawing/2014/main" id="{D5B0A0A2-E371-44C7-A02C-9040D26BE72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67579" y="4184374"/>
            <a:ext cx="509214" cy="509214"/>
          </a:xfrm>
          <a:prstGeom prst="rect">
            <a:avLst/>
          </a:prstGeom>
        </p:spPr>
      </p:pic>
      <p:pic>
        <p:nvPicPr>
          <p:cNvPr id="10" name="Graphic 33" descr="Man">
            <a:extLst>
              <a:ext uri="{FF2B5EF4-FFF2-40B4-BE49-F238E27FC236}">
                <a16:creationId xmlns:a16="http://schemas.microsoft.com/office/drawing/2014/main" id="{D5B0A0A2-E371-44C7-A02C-9040D26BE72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678" y="4189661"/>
            <a:ext cx="509214" cy="509214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2058112" y="4859623"/>
            <a:ext cx="1016084" cy="33207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solidFill>
                  <a:schemeClr val="tx1"/>
                </a:solidFill>
              </a:rPr>
              <a:t>10</a:t>
            </a:r>
            <a:r>
              <a:rPr lang="en-US" sz="1350" baseline="30000" dirty="0">
                <a:solidFill>
                  <a:schemeClr val="tx1"/>
                </a:solidFill>
              </a:rPr>
              <a:t>th</a:t>
            </a:r>
            <a:r>
              <a:rPr lang="en-US" sz="1350" dirty="0">
                <a:solidFill>
                  <a:schemeClr val="tx1"/>
                </a:solidFill>
              </a:rPr>
              <a:t> Grade</a:t>
            </a:r>
          </a:p>
          <a:p>
            <a:pPr algn="ctr"/>
            <a:r>
              <a:rPr lang="en-US" sz="1350" dirty="0">
                <a:solidFill>
                  <a:schemeClr val="tx1"/>
                </a:solidFill>
              </a:rPr>
              <a:t>MCAS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7215417" y="4859623"/>
            <a:ext cx="815081" cy="33207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350" dirty="0">
                <a:solidFill>
                  <a:schemeClr val="tx1"/>
                </a:solidFill>
              </a:rPr>
              <a:t>Age 30</a:t>
            </a:r>
          </a:p>
          <a:p>
            <a:r>
              <a:rPr lang="en-US" sz="1350" dirty="0">
                <a:solidFill>
                  <a:schemeClr val="tx1"/>
                </a:solidFill>
              </a:rPr>
              <a:t>Earnings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912510" y="3262001"/>
            <a:ext cx="36099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$$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912510" y="4300481"/>
            <a:ext cx="272832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$</a:t>
            </a:r>
          </a:p>
        </p:txBody>
      </p:sp>
      <p:sp>
        <p:nvSpPr>
          <p:cNvPr id="15" name="Slide Number Placeholder 3">
            <a:extLst>
              <a:ext uri="{FF2B5EF4-FFF2-40B4-BE49-F238E27FC236}">
                <a16:creationId xmlns:a16="http://schemas.microsoft.com/office/drawing/2014/main" id="{8BE4D6D3-A2A0-4967-A0E1-2ACAE525BCC5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6457950" y="5624513"/>
            <a:ext cx="2057400" cy="273844"/>
          </a:xfrm>
        </p:spPr>
        <p:txBody>
          <a:bodyPr/>
          <a:lstStyle/>
          <a:p>
            <a:fld id="{FF27229C-EC7B-4063-A33B-28A5E87E32ED}" type="slidenum">
              <a:rPr lang="zh-CN" altLang="en-US" smtClean="0"/>
              <a:pPr/>
              <a:t>12</a:t>
            </a:fld>
            <a:endParaRPr lang="zh-CN" altLang="en-US" dirty="0"/>
          </a:p>
        </p:txBody>
      </p:sp>
      <p:sp>
        <p:nvSpPr>
          <p:cNvPr id="5" name="Rectangle 4"/>
          <p:cNvSpPr/>
          <p:nvPr/>
        </p:nvSpPr>
        <p:spPr>
          <a:xfrm>
            <a:off x="7912510" y="3182665"/>
            <a:ext cx="395918" cy="14504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7" name="TextBox 6"/>
          <p:cNvSpPr txBox="1"/>
          <p:nvPr/>
        </p:nvSpPr>
        <p:spPr>
          <a:xfrm>
            <a:off x="186037" y="5431506"/>
            <a:ext cx="739497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bg2">
                    <a:lumMod val="10000"/>
                  </a:schemeClr>
                </a:solidFill>
              </a:rPr>
              <a:t>Among students with similar 8</a:t>
            </a:r>
            <a:r>
              <a:rPr lang="en-US" sz="1050" baseline="30000" dirty="0">
                <a:solidFill>
                  <a:schemeClr val="bg2">
                    <a:lumMod val="10000"/>
                  </a:schemeClr>
                </a:solidFill>
              </a:rPr>
              <a:t>th</a:t>
            </a:r>
            <a:r>
              <a:rPr lang="en-US" sz="1050" dirty="0">
                <a:solidFill>
                  <a:schemeClr val="bg2">
                    <a:lumMod val="10000"/>
                  </a:schemeClr>
                </a:solidFill>
              </a:rPr>
              <a:t> grade scores, scoring 1 SD higher in 10</a:t>
            </a:r>
            <a:r>
              <a:rPr lang="en-US" sz="1050" baseline="30000" dirty="0">
                <a:solidFill>
                  <a:schemeClr val="bg2">
                    <a:lumMod val="10000"/>
                  </a:schemeClr>
                </a:solidFill>
              </a:rPr>
              <a:t>th</a:t>
            </a:r>
            <a:r>
              <a:rPr lang="en-US" sz="1050" dirty="0">
                <a:solidFill>
                  <a:schemeClr val="bg2">
                    <a:lumMod val="10000"/>
                  </a:schemeClr>
                </a:solidFill>
              </a:rPr>
              <a:t> grade is associated with a 12% difference in later earnings. </a:t>
            </a:r>
          </a:p>
        </p:txBody>
      </p:sp>
    </p:spTree>
    <p:extLst>
      <p:ext uri="{BB962C8B-B14F-4D97-AF65-F5344CB8AC3E}">
        <p14:creationId xmlns:p14="http://schemas.microsoft.com/office/powerpoint/2010/main" val="141239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-3.7037E-6 L 0.13164 -0.17592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76" y="-8796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3.7037E-6 L 0.15274 -0.0051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30" y="-2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164 -0.17592 L 0.67682 -0.19398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253" y="-903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5274 -0.0051 L 0.69467 -0.00649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096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 animBg="1"/>
      <p:bldP spid="12" grpId="0" animBg="1"/>
      <p:bldP spid="13" grpId="0"/>
      <p:bldP spid="14" grpId="0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198179" y="2538277"/>
            <a:ext cx="713652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72013">
              <a:buClr>
                <a:schemeClr val="tx2"/>
              </a:buClr>
              <a:buSzPts val="2000"/>
            </a:pPr>
            <a:r>
              <a:rPr lang="en-US" sz="3200" dirty="0">
                <a:cs typeface="Arial" pitchFamily="34" charset="0"/>
              </a:rPr>
              <a:t>There are substantial gaps in educational attainments, even among students with similar academic skills</a:t>
            </a:r>
          </a:p>
        </p:txBody>
      </p:sp>
    </p:spTree>
    <p:extLst>
      <p:ext uri="{BB962C8B-B14F-4D97-AF65-F5344CB8AC3E}">
        <p14:creationId xmlns:p14="http://schemas.microsoft.com/office/powerpoint/2010/main" val="24244941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2" hidden="1">
            <a:extLst>
              <a:ext uri="{FF2B5EF4-FFF2-40B4-BE49-F238E27FC236}">
                <a16:creationId xmlns:a16="http://schemas.microsoft.com/office/drawing/2014/main" id="{6E2BA726-22B4-4CA4-996A-D2DD65FC3FEB}"/>
              </a:ext>
            </a:extLst>
          </p:cNvPr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1191" y="85844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21" name="think-cell Slide" r:id="rId9" imgW="592" imgH="591" progId="TCLayout.ActiveDocument.1">
                  <p:embed/>
                </p:oleObj>
              </mc:Choice>
              <mc:Fallback>
                <p:oleObj name="think-cell Slide" r:id="rId9" imgW="592" imgH="591" progId="TCLayout.ActiveDocument.1">
                  <p:embed/>
                  <p:pic>
                    <p:nvPicPr>
                      <p:cNvPr id="7" name="Object 2" hidden="1">
                        <a:extLst>
                          <a:ext uri="{FF2B5EF4-FFF2-40B4-BE49-F238E27FC236}">
                            <a16:creationId xmlns:a16="http://schemas.microsoft.com/office/drawing/2014/main" id="{6E2BA726-22B4-4CA4-996A-D2DD65FC3FE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191" y="85844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1" hidden="1">
            <a:extLst>
              <a:ext uri="{FF2B5EF4-FFF2-40B4-BE49-F238E27FC236}">
                <a16:creationId xmlns:a16="http://schemas.microsoft.com/office/drawing/2014/main" id="{1AC18C04-562D-4A6C-BA3F-1018250E7934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0" y="857250"/>
            <a:ext cx="119063" cy="119063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225"/>
              </a:spcBef>
              <a:spcAft>
                <a:spcPts val="225"/>
              </a:spcAft>
            </a:pPr>
            <a:endParaRPr lang="en-US" sz="2400" dirty="0" err="1">
              <a:solidFill>
                <a:schemeClr val="bg1"/>
              </a:solidFill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172049" name="2. Slide Title"/>
          <p:cNvSpPr>
            <a:spLocks noGrp="1" noChangeArrowheads="1"/>
          </p:cNvSpPr>
          <p:nvPr>
            <p:ph type="title"/>
            <p:custDataLst>
              <p:tags r:id="rId5"/>
            </p:custDataLst>
          </p:nvPr>
        </p:nvSpPr>
        <p:spPr>
          <a:xfrm>
            <a:off x="416052" y="566702"/>
            <a:ext cx="8311896" cy="338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b" anchorCtr="0">
            <a:spAutoFit/>
          </a:bodyPr>
          <a:lstStyle/>
          <a:p>
            <a:r>
              <a:rPr lang="en-US" dirty="0"/>
              <a:t>Among MA public high school graduates, 30% of low-income students first enroll in a 4-year college (vs. 60% for higher-income students)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F9CF37D2-7922-4395-BBB6-CA70A2CE348C}"/>
              </a:ext>
            </a:extLst>
          </p:cNvPr>
          <p:cNvGrpSpPr/>
          <p:nvPr/>
        </p:nvGrpSpPr>
        <p:grpSpPr>
          <a:xfrm>
            <a:off x="770639" y="1720605"/>
            <a:ext cx="899670" cy="1228753"/>
            <a:chOff x="770639" y="2172993"/>
            <a:chExt cx="899670" cy="1228753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1364BBEE-B68D-45DA-8893-9C3AD907DF36}"/>
                </a:ext>
              </a:extLst>
            </p:cNvPr>
            <p:cNvSpPr txBox="1"/>
            <p:nvPr/>
          </p:nvSpPr>
          <p:spPr>
            <a:xfrm>
              <a:off x="1020499" y="2172993"/>
              <a:ext cx="402708" cy="424732"/>
            </a:xfrm>
            <a:prstGeom prst="rect">
              <a:avLst/>
            </a:prstGeom>
          </p:spPr>
          <p:txBody>
            <a:bodyPr vert="horz" wrap="square" lIns="91440" tIns="45720" rIns="91440" bIns="45720" rtlCol="0">
              <a:spAutoFit/>
            </a:bodyPr>
            <a:lstStyle>
              <a:lvl1pPr marL="171450" lvl="0" indent="-171450">
                <a:lnSpc>
                  <a:spcPct val="90000"/>
                </a:lnSpc>
                <a:spcBef>
                  <a:spcPts val="1200"/>
                </a:spcBef>
                <a:spcAft>
                  <a:spcPts val="200"/>
                </a:spcAft>
                <a:buClr>
                  <a:schemeClr val="accent1"/>
                </a:buClr>
                <a:buSzPct val="100000"/>
                <a:buFont typeface="Arial" panose="020B0604020202020204" pitchFamily="34" charset="0"/>
                <a:buChar char="•"/>
                <a:defRPr sz="1400">
                  <a:solidFill>
                    <a:schemeClr val="tx1">
                      <a:lumMod val="75000"/>
                      <a:lumOff val="25000"/>
                    </a:schemeClr>
                  </a:solidFill>
                </a:defRPr>
              </a:lvl1pPr>
              <a:lvl2pPr marL="384048" lvl="1" indent="-182880">
                <a:lnSpc>
                  <a:spcPct val="90000"/>
                </a:lnSpc>
                <a:spcBef>
                  <a:spcPts val="200"/>
                </a:spcBef>
                <a:spcAft>
                  <a:spcPts val="400"/>
                </a:spcAft>
                <a:buClr>
                  <a:schemeClr val="accent1"/>
                </a:buClr>
                <a:buFont typeface="Calibri" pitchFamily="34" charset="0"/>
                <a:buChar char="◦"/>
                <a:defRPr sz="1400">
                  <a:solidFill>
                    <a:schemeClr val="tx1">
                      <a:lumMod val="75000"/>
                      <a:lumOff val="25000"/>
                    </a:schemeClr>
                  </a:solidFill>
                </a:defRPr>
              </a:lvl2pPr>
              <a:lvl3pPr marL="566928" lvl="2" indent="-182880">
                <a:lnSpc>
                  <a:spcPct val="90000"/>
                </a:lnSpc>
                <a:spcBef>
                  <a:spcPts val="200"/>
                </a:spcBef>
                <a:spcAft>
                  <a:spcPts val="400"/>
                </a:spcAft>
                <a:buClr>
                  <a:schemeClr val="accent1"/>
                </a:buClr>
                <a:buFont typeface="Calibri" pitchFamily="34" charset="0"/>
                <a:buChar char="◦"/>
                <a:defRPr sz="1400">
                  <a:solidFill>
                    <a:schemeClr val="tx1">
                      <a:lumMod val="75000"/>
                      <a:lumOff val="25000"/>
                    </a:schemeClr>
                  </a:solidFill>
                </a:defRPr>
              </a:lvl3pPr>
              <a:lvl4pPr marL="749808" lvl="3" indent="-182880">
                <a:lnSpc>
                  <a:spcPct val="90000"/>
                </a:lnSpc>
                <a:spcBef>
                  <a:spcPts val="200"/>
                </a:spcBef>
                <a:spcAft>
                  <a:spcPts val="400"/>
                </a:spcAft>
                <a:buClr>
                  <a:schemeClr val="accent1"/>
                </a:buClr>
                <a:buFont typeface="Calibri" pitchFamily="34" charset="0"/>
                <a:buChar char="◦"/>
                <a:defRPr sz="1400">
                  <a:solidFill>
                    <a:schemeClr val="tx1">
                      <a:lumMod val="75000"/>
                      <a:lumOff val="25000"/>
                    </a:schemeClr>
                  </a:solidFill>
                </a:defRPr>
              </a:lvl4pPr>
              <a:lvl5pPr marL="932688" lvl="4" indent="-182880">
                <a:lnSpc>
                  <a:spcPct val="90000"/>
                </a:lnSpc>
                <a:spcBef>
                  <a:spcPts val="200"/>
                </a:spcBef>
                <a:spcAft>
                  <a:spcPts val="400"/>
                </a:spcAft>
                <a:buClr>
                  <a:schemeClr val="accent1"/>
                </a:buClr>
                <a:buFont typeface="Calibri" pitchFamily="34" charset="0"/>
                <a:buChar char="◦"/>
                <a:defRPr sz="1400">
                  <a:solidFill>
                    <a:schemeClr val="tx1">
                      <a:lumMod val="75000"/>
                      <a:lumOff val="25000"/>
                    </a:schemeClr>
                  </a:solidFill>
                </a:defRPr>
              </a:lvl5pPr>
              <a:lvl6pPr marL="1100000" indent="-228600">
                <a:lnSpc>
                  <a:spcPct val="90000"/>
                </a:lnSpc>
                <a:spcBef>
                  <a:spcPts val="200"/>
                </a:spcBef>
                <a:spcAft>
                  <a:spcPts val="400"/>
                </a:spcAft>
                <a:buClr>
                  <a:schemeClr val="accent1"/>
                </a:buClr>
                <a:buFont typeface="Calibri" pitchFamily="34" charset="0"/>
                <a:buChar char="◦"/>
                <a:defRPr sz="1400">
                  <a:solidFill>
                    <a:schemeClr val="tx1">
                      <a:lumMod val="75000"/>
                      <a:lumOff val="25000"/>
                    </a:schemeClr>
                  </a:solidFill>
                </a:defRPr>
              </a:lvl6pPr>
              <a:lvl7pPr marL="1300000" indent="-228600">
                <a:lnSpc>
                  <a:spcPct val="90000"/>
                </a:lnSpc>
                <a:spcBef>
                  <a:spcPts val="200"/>
                </a:spcBef>
                <a:spcAft>
                  <a:spcPts val="400"/>
                </a:spcAft>
                <a:buClr>
                  <a:schemeClr val="accent1"/>
                </a:buClr>
                <a:buFont typeface="Calibri" pitchFamily="34" charset="0"/>
                <a:buChar char="◦"/>
                <a:defRPr sz="1400">
                  <a:solidFill>
                    <a:schemeClr val="tx1">
                      <a:lumMod val="75000"/>
                      <a:lumOff val="25000"/>
                    </a:schemeClr>
                  </a:solidFill>
                </a:defRPr>
              </a:lvl7pPr>
              <a:lvl8pPr marL="1500000" indent="-228600">
                <a:lnSpc>
                  <a:spcPct val="90000"/>
                </a:lnSpc>
                <a:spcBef>
                  <a:spcPts val="200"/>
                </a:spcBef>
                <a:spcAft>
                  <a:spcPts val="400"/>
                </a:spcAft>
                <a:buClr>
                  <a:schemeClr val="accent1"/>
                </a:buClr>
                <a:buFont typeface="Calibri" pitchFamily="34" charset="0"/>
                <a:buChar char="◦"/>
                <a:defRPr sz="1400">
                  <a:solidFill>
                    <a:schemeClr val="tx1">
                      <a:lumMod val="75000"/>
                      <a:lumOff val="25000"/>
                    </a:schemeClr>
                  </a:solidFill>
                </a:defRPr>
              </a:lvl8pPr>
              <a:lvl9pPr marL="1700000" indent="-228600">
                <a:lnSpc>
                  <a:spcPct val="90000"/>
                </a:lnSpc>
                <a:spcBef>
                  <a:spcPts val="200"/>
                </a:spcBef>
                <a:spcAft>
                  <a:spcPts val="400"/>
                </a:spcAft>
                <a:buClr>
                  <a:schemeClr val="accent1"/>
                </a:buClr>
                <a:buFont typeface="Calibri" pitchFamily="34" charset="0"/>
                <a:buChar char="◦"/>
                <a:defRPr sz="1400">
                  <a:solidFill>
                    <a:schemeClr val="tx1">
                      <a:lumMod val="75000"/>
                      <a:lumOff val="25000"/>
                    </a:schemeClr>
                  </a:solidFill>
                </a:defRPr>
              </a:lvl9pPr>
            </a:lstStyle>
            <a:p>
              <a:pPr marL="0" indent="0" algn="ctr">
                <a:buNone/>
              </a:pPr>
              <a:r>
                <a:rPr lang="en-US" sz="2400" dirty="0">
                  <a:solidFill>
                    <a:schemeClr val="accent1"/>
                  </a:solidFill>
                </a:rPr>
                <a:t>$</a:t>
              </a:r>
            </a:p>
          </p:txBody>
        </p:sp>
        <p:pic>
          <p:nvPicPr>
            <p:cNvPr id="172042" name="Picture 10" descr="Image result for people icon noun project">
              <a:extLst>
                <a:ext uri="{FF2B5EF4-FFF2-40B4-BE49-F238E27FC236}">
                  <a16:creationId xmlns:a16="http://schemas.microsoft.com/office/drawing/2014/main" id="{6E543DB4-84BF-493D-A22D-28B8812DBF9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0639" y="2502076"/>
              <a:ext cx="899670" cy="8996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43775D71-2CE7-4AD1-BB97-0B6F1A9DF49B}"/>
              </a:ext>
            </a:extLst>
          </p:cNvPr>
          <p:cNvGrpSpPr/>
          <p:nvPr/>
        </p:nvGrpSpPr>
        <p:grpSpPr>
          <a:xfrm>
            <a:off x="790903" y="4052743"/>
            <a:ext cx="899670" cy="1218773"/>
            <a:chOff x="770639" y="4312384"/>
            <a:chExt cx="899670" cy="1218773"/>
          </a:xfrm>
        </p:grpSpPr>
        <p:sp>
          <p:nvSpPr>
            <p:cNvPr id="322" name="TextBox 321">
              <a:extLst>
                <a:ext uri="{FF2B5EF4-FFF2-40B4-BE49-F238E27FC236}">
                  <a16:creationId xmlns:a16="http://schemas.microsoft.com/office/drawing/2014/main" id="{A86179BF-15B9-4D7D-A764-626BBA55E4A9}"/>
                </a:ext>
              </a:extLst>
            </p:cNvPr>
            <p:cNvSpPr txBox="1"/>
            <p:nvPr/>
          </p:nvSpPr>
          <p:spPr>
            <a:xfrm>
              <a:off x="873254" y="4312384"/>
              <a:ext cx="694439" cy="424732"/>
            </a:xfrm>
            <a:prstGeom prst="rect">
              <a:avLst/>
            </a:prstGeom>
          </p:spPr>
          <p:txBody>
            <a:bodyPr vert="horz" wrap="square" lIns="91440" tIns="45720" rIns="91440" bIns="45720" rtlCol="0">
              <a:spAutoFit/>
            </a:bodyPr>
            <a:lstStyle>
              <a:lvl1pPr marL="171450" lvl="0" indent="-171450">
                <a:lnSpc>
                  <a:spcPct val="90000"/>
                </a:lnSpc>
                <a:spcBef>
                  <a:spcPts val="1200"/>
                </a:spcBef>
                <a:spcAft>
                  <a:spcPts val="200"/>
                </a:spcAft>
                <a:buClr>
                  <a:schemeClr val="accent1"/>
                </a:buClr>
                <a:buSzPct val="100000"/>
                <a:buFont typeface="Arial" panose="020B0604020202020204" pitchFamily="34" charset="0"/>
                <a:buChar char="•"/>
                <a:defRPr sz="1400">
                  <a:solidFill>
                    <a:schemeClr val="tx1">
                      <a:lumMod val="75000"/>
                      <a:lumOff val="25000"/>
                    </a:schemeClr>
                  </a:solidFill>
                </a:defRPr>
              </a:lvl1pPr>
              <a:lvl2pPr marL="384048" lvl="1" indent="-182880">
                <a:lnSpc>
                  <a:spcPct val="90000"/>
                </a:lnSpc>
                <a:spcBef>
                  <a:spcPts val="200"/>
                </a:spcBef>
                <a:spcAft>
                  <a:spcPts val="400"/>
                </a:spcAft>
                <a:buClr>
                  <a:schemeClr val="accent1"/>
                </a:buClr>
                <a:buFont typeface="Calibri" pitchFamily="34" charset="0"/>
                <a:buChar char="◦"/>
                <a:defRPr sz="1400">
                  <a:solidFill>
                    <a:schemeClr val="tx1">
                      <a:lumMod val="75000"/>
                      <a:lumOff val="25000"/>
                    </a:schemeClr>
                  </a:solidFill>
                </a:defRPr>
              </a:lvl2pPr>
              <a:lvl3pPr marL="566928" lvl="2" indent="-182880">
                <a:lnSpc>
                  <a:spcPct val="90000"/>
                </a:lnSpc>
                <a:spcBef>
                  <a:spcPts val="200"/>
                </a:spcBef>
                <a:spcAft>
                  <a:spcPts val="400"/>
                </a:spcAft>
                <a:buClr>
                  <a:schemeClr val="accent1"/>
                </a:buClr>
                <a:buFont typeface="Calibri" pitchFamily="34" charset="0"/>
                <a:buChar char="◦"/>
                <a:defRPr sz="1400">
                  <a:solidFill>
                    <a:schemeClr val="tx1">
                      <a:lumMod val="75000"/>
                      <a:lumOff val="25000"/>
                    </a:schemeClr>
                  </a:solidFill>
                </a:defRPr>
              </a:lvl3pPr>
              <a:lvl4pPr marL="749808" lvl="3" indent="-182880">
                <a:lnSpc>
                  <a:spcPct val="90000"/>
                </a:lnSpc>
                <a:spcBef>
                  <a:spcPts val="200"/>
                </a:spcBef>
                <a:spcAft>
                  <a:spcPts val="400"/>
                </a:spcAft>
                <a:buClr>
                  <a:schemeClr val="accent1"/>
                </a:buClr>
                <a:buFont typeface="Calibri" pitchFamily="34" charset="0"/>
                <a:buChar char="◦"/>
                <a:defRPr sz="1400">
                  <a:solidFill>
                    <a:schemeClr val="tx1">
                      <a:lumMod val="75000"/>
                      <a:lumOff val="25000"/>
                    </a:schemeClr>
                  </a:solidFill>
                </a:defRPr>
              </a:lvl4pPr>
              <a:lvl5pPr marL="932688" lvl="4" indent="-182880">
                <a:lnSpc>
                  <a:spcPct val="90000"/>
                </a:lnSpc>
                <a:spcBef>
                  <a:spcPts val="200"/>
                </a:spcBef>
                <a:spcAft>
                  <a:spcPts val="400"/>
                </a:spcAft>
                <a:buClr>
                  <a:schemeClr val="accent1"/>
                </a:buClr>
                <a:buFont typeface="Calibri" pitchFamily="34" charset="0"/>
                <a:buChar char="◦"/>
                <a:defRPr sz="1400">
                  <a:solidFill>
                    <a:schemeClr val="tx1">
                      <a:lumMod val="75000"/>
                      <a:lumOff val="25000"/>
                    </a:schemeClr>
                  </a:solidFill>
                </a:defRPr>
              </a:lvl5pPr>
              <a:lvl6pPr marL="1100000" indent="-228600">
                <a:lnSpc>
                  <a:spcPct val="90000"/>
                </a:lnSpc>
                <a:spcBef>
                  <a:spcPts val="200"/>
                </a:spcBef>
                <a:spcAft>
                  <a:spcPts val="400"/>
                </a:spcAft>
                <a:buClr>
                  <a:schemeClr val="accent1"/>
                </a:buClr>
                <a:buFont typeface="Calibri" pitchFamily="34" charset="0"/>
                <a:buChar char="◦"/>
                <a:defRPr sz="1400">
                  <a:solidFill>
                    <a:schemeClr val="tx1">
                      <a:lumMod val="75000"/>
                      <a:lumOff val="25000"/>
                    </a:schemeClr>
                  </a:solidFill>
                </a:defRPr>
              </a:lvl6pPr>
              <a:lvl7pPr marL="1300000" indent="-228600">
                <a:lnSpc>
                  <a:spcPct val="90000"/>
                </a:lnSpc>
                <a:spcBef>
                  <a:spcPts val="200"/>
                </a:spcBef>
                <a:spcAft>
                  <a:spcPts val="400"/>
                </a:spcAft>
                <a:buClr>
                  <a:schemeClr val="accent1"/>
                </a:buClr>
                <a:buFont typeface="Calibri" pitchFamily="34" charset="0"/>
                <a:buChar char="◦"/>
                <a:defRPr sz="1400">
                  <a:solidFill>
                    <a:schemeClr val="tx1">
                      <a:lumMod val="75000"/>
                      <a:lumOff val="25000"/>
                    </a:schemeClr>
                  </a:solidFill>
                </a:defRPr>
              </a:lvl7pPr>
              <a:lvl8pPr marL="1500000" indent="-228600">
                <a:lnSpc>
                  <a:spcPct val="90000"/>
                </a:lnSpc>
                <a:spcBef>
                  <a:spcPts val="200"/>
                </a:spcBef>
                <a:spcAft>
                  <a:spcPts val="400"/>
                </a:spcAft>
                <a:buClr>
                  <a:schemeClr val="accent1"/>
                </a:buClr>
                <a:buFont typeface="Calibri" pitchFamily="34" charset="0"/>
                <a:buChar char="◦"/>
                <a:defRPr sz="1400">
                  <a:solidFill>
                    <a:schemeClr val="tx1">
                      <a:lumMod val="75000"/>
                      <a:lumOff val="25000"/>
                    </a:schemeClr>
                  </a:solidFill>
                </a:defRPr>
              </a:lvl8pPr>
              <a:lvl9pPr marL="1700000" indent="-228600">
                <a:lnSpc>
                  <a:spcPct val="90000"/>
                </a:lnSpc>
                <a:spcBef>
                  <a:spcPts val="200"/>
                </a:spcBef>
                <a:spcAft>
                  <a:spcPts val="400"/>
                </a:spcAft>
                <a:buClr>
                  <a:schemeClr val="accent1"/>
                </a:buClr>
                <a:buFont typeface="Calibri" pitchFamily="34" charset="0"/>
                <a:buChar char="◦"/>
                <a:defRPr sz="1400">
                  <a:solidFill>
                    <a:schemeClr val="tx1">
                      <a:lumMod val="75000"/>
                      <a:lumOff val="25000"/>
                    </a:schemeClr>
                  </a:solidFill>
                </a:defRPr>
              </a:lvl9pPr>
            </a:lstStyle>
            <a:p>
              <a:pPr marL="0" indent="0" algn="ctr">
                <a:buNone/>
              </a:pPr>
              <a:r>
                <a:rPr lang="en-US" sz="2400" dirty="0">
                  <a:solidFill>
                    <a:schemeClr val="tx2"/>
                  </a:solidFill>
                </a:rPr>
                <a:t>$$$</a:t>
              </a:r>
            </a:p>
          </p:txBody>
        </p:sp>
        <p:pic>
          <p:nvPicPr>
            <p:cNvPr id="172044" name="Picture 12" descr="Image result for people icon noun project">
              <a:extLst>
                <a:ext uri="{FF2B5EF4-FFF2-40B4-BE49-F238E27FC236}">
                  <a16:creationId xmlns:a16="http://schemas.microsoft.com/office/drawing/2014/main" id="{581D9B79-BC0B-44D4-A1FD-E078E046B79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0639" y="4631487"/>
              <a:ext cx="899670" cy="8996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471EBA84-DBB1-47EB-BF11-0D4E8733BC7F}"/>
              </a:ext>
            </a:extLst>
          </p:cNvPr>
          <p:cNvSpPr txBox="1"/>
          <p:nvPr/>
        </p:nvSpPr>
        <p:spPr>
          <a:xfrm rot="16200000">
            <a:off x="-261281" y="2418306"/>
            <a:ext cx="1604187" cy="36766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171450" lvl="0" indent="-17145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84048" lvl="1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66928" lvl="2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49808" lvl="3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932688" lvl="4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11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13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15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17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marL="0" indent="0" algn="ctr">
              <a:buNone/>
            </a:pPr>
            <a:r>
              <a:rPr lang="en-US" sz="2000" dirty="0">
                <a:solidFill>
                  <a:schemeClr val="accent1"/>
                </a:solidFill>
              </a:rPr>
              <a:t>Low Income</a:t>
            </a:r>
          </a:p>
        </p:txBody>
      </p:sp>
      <p:sp>
        <p:nvSpPr>
          <p:cNvPr id="335" name="TextBox 334">
            <a:extLst>
              <a:ext uri="{FF2B5EF4-FFF2-40B4-BE49-F238E27FC236}">
                <a16:creationId xmlns:a16="http://schemas.microsoft.com/office/drawing/2014/main" id="{F944EFE8-0780-46E2-BE21-B1F414EDF004}"/>
              </a:ext>
            </a:extLst>
          </p:cNvPr>
          <p:cNvSpPr txBox="1"/>
          <p:nvPr/>
        </p:nvSpPr>
        <p:spPr>
          <a:xfrm rot="16200000">
            <a:off x="-447467" y="4427992"/>
            <a:ext cx="2025752" cy="3693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171450" lvl="0" indent="-17145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84048" lvl="1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66928" lvl="2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49808" lvl="3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932688" lvl="4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11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13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15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17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marL="0" indent="0" algn="ctr">
              <a:buNone/>
            </a:pPr>
            <a:r>
              <a:rPr lang="en-US" sz="2000" dirty="0">
                <a:solidFill>
                  <a:schemeClr val="tx2"/>
                </a:solidFill>
              </a:rPr>
              <a:t>Non-low Income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07431D1-A467-46E7-B21E-54BADE6779C2}"/>
              </a:ext>
            </a:extLst>
          </p:cNvPr>
          <p:cNvSpPr txBox="1"/>
          <p:nvPr/>
        </p:nvSpPr>
        <p:spPr>
          <a:xfrm>
            <a:off x="668024" y="3301925"/>
            <a:ext cx="1310130" cy="33855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171450" lvl="0" indent="-17145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84048" lvl="1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66928" lvl="2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49808" lvl="3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932688" lvl="4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11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13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15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17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marL="0" indent="0" algn="ctr">
              <a:buNone/>
            </a:pPr>
            <a:r>
              <a:rPr lang="en-US" sz="1800" dirty="0">
                <a:solidFill>
                  <a:schemeClr val="accent1"/>
                </a:solidFill>
              </a:rPr>
              <a:t>N = 32,343</a:t>
            </a:r>
          </a:p>
        </p:txBody>
      </p:sp>
      <p:sp>
        <p:nvSpPr>
          <p:cNvPr id="389" name="TextBox 388">
            <a:extLst>
              <a:ext uri="{FF2B5EF4-FFF2-40B4-BE49-F238E27FC236}">
                <a16:creationId xmlns:a16="http://schemas.microsoft.com/office/drawing/2014/main" id="{95C34E92-3905-47BE-A634-F4965C3F555F}"/>
              </a:ext>
            </a:extLst>
          </p:cNvPr>
          <p:cNvSpPr txBox="1"/>
          <p:nvPr/>
        </p:nvSpPr>
        <p:spPr>
          <a:xfrm>
            <a:off x="668024" y="5569731"/>
            <a:ext cx="1310130" cy="33855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171450" lvl="0" indent="-17145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84048" lvl="1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66928" lvl="2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49808" lvl="3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932688" lvl="4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11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13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15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17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marL="0" indent="0" algn="ctr">
              <a:buNone/>
            </a:pPr>
            <a:r>
              <a:rPr lang="en-US" sz="1800" dirty="0">
                <a:solidFill>
                  <a:schemeClr val="tx2"/>
                </a:solidFill>
              </a:rPr>
              <a:t>N = 143,841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EE59B484-CE09-4128-B3C2-52177B5FBE72}"/>
              </a:ext>
            </a:extLst>
          </p:cNvPr>
          <p:cNvCxnSpPr/>
          <p:nvPr/>
        </p:nvCxnSpPr>
        <p:spPr>
          <a:xfrm>
            <a:off x="380743" y="3651784"/>
            <a:ext cx="8167834" cy="0"/>
          </a:xfrm>
          <a:prstGeom prst="line">
            <a:avLst/>
          </a:prstGeom>
          <a:ln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4" name="Rectangle 403" hidden="1">
            <a:extLst>
              <a:ext uri="{FF2B5EF4-FFF2-40B4-BE49-F238E27FC236}">
                <a16:creationId xmlns:a16="http://schemas.microsoft.com/office/drawing/2014/main" id="{7CDB1C87-91D7-4CB9-8709-3B3DAE2236D8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300"/>
              </a:spcBef>
              <a:spcAft>
                <a:spcPts val="300"/>
              </a:spcAft>
            </a:pPr>
            <a:endParaRPr lang="en-US" sz="2200" b="1" dirty="0">
              <a:solidFill>
                <a:schemeClr val="bg1"/>
              </a:solidFill>
              <a:latin typeface="Georgia" panose="02040502050405020303" pitchFamily="18" charset="0"/>
              <a:ea typeface="+mj-ea"/>
              <a:cs typeface="+mj-cs"/>
              <a:sym typeface="Georgia" panose="02040502050405020303" pitchFamily="18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E7DC12A-B9D9-486B-9F35-C45F1EC35CB4}"/>
              </a:ext>
            </a:extLst>
          </p:cNvPr>
          <p:cNvSpPr txBox="1"/>
          <p:nvPr/>
        </p:nvSpPr>
        <p:spPr>
          <a:xfrm>
            <a:off x="1672430" y="1336282"/>
            <a:ext cx="1310130" cy="33855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171450" lvl="0" indent="-17145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84048" lvl="1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66928" lvl="2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49808" lvl="3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932688" lvl="4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11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13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15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17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marL="0" indent="0" algn="ctr">
              <a:buNone/>
            </a:pPr>
            <a:r>
              <a:rPr lang="en-US" sz="1800" dirty="0">
                <a:solidFill>
                  <a:schemeClr val="accent1"/>
                </a:solidFill>
              </a:rPr>
              <a:t>No college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4543899-5FE9-4156-A351-D2D3EEB881B6}"/>
              </a:ext>
            </a:extLst>
          </p:cNvPr>
          <p:cNvSpPr txBox="1"/>
          <p:nvPr/>
        </p:nvSpPr>
        <p:spPr>
          <a:xfrm>
            <a:off x="3403929" y="2421915"/>
            <a:ext cx="862323" cy="4801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171450" lvl="0" indent="-17145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84048" lvl="1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66928" lvl="2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49808" lvl="3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932688" lvl="4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11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13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15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17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marL="0" indent="0" algn="ctr">
              <a:buNone/>
            </a:pPr>
            <a:r>
              <a:rPr lang="en-US" sz="2800" b="1" dirty="0">
                <a:solidFill>
                  <a:schemeClr val="tx1"/>
                </a:solidFill>
              </a:rPr>
              <a:t>26%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2038C39-9E10-4913-A35F-1C0706A92DA5}"/>
              </a:ext>
            </a:extLst>
          </p:cNvPr>
          <p:cNvSpPr txBox="1"/>
          <p:nvPr/>
        </p:nvSpPr>
        <p:spPr>
          <a:xfrm>
            <a:off x="1891172" y="2421915"/>
            <a:ext cx="862323" cy="4801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171450" lvl="0" indent="-17145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84048" lvl="1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66928" lvl="2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49808" lvl="3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932688" lvl="4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11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13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15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17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marL="0" indent="0" algn="ctr">
              <a:buNone/>
            </a:pPr>
            <a:r>
              <a:rPr lang="en-US" sz="2800" b="1" dirty="0">
                <a:solidFill>
                  <a:schemeClr val="accent1"/>
                </a:solidFill>
              </a:rPr>
              <a:t>42%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6438AE3-EA1B-4B56-81E4-2770943445B7}"/>
              </a:ext>
            </a:extLst>
          </p:cNvPr>
          <p:cNvSpPr txBox="1"/>
          <p:nvPr/>
        </p:nvSpPr>
        <p:spPr>
          <a:xfrm>
            <a:off x="7942199" y="2421915"/>
            <a:ext cx="862323" cy="4801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171450" lvl="0" indent="-17145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84048" lvl="1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66928" lvl="2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49808" lvl="3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932688" lvl="4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11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13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15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17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marL="0" indent="0" algn="ctr">
              <a:buNone/>
            </a:pP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17%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A727F498-ED81-405B-9D6C-E1AFFA9438B7}"/>
              </a:ext>
            </a:extLst>
          </p:cNvPr>
          <p:cNvSpPr txBox="1"/>
          <p:nvPr/>
        </p:nvSpPr>
        <p:spPr>
          <a:xfrm>
            <a:off x="4916686" y="2421915"/>
            <a:ext cx="862323" cy="4801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171450" lvl="0" indent="-17145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84048" lvl="1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66928" lvl="2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49808" lvl="3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932688" lvl="4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11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13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15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17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marL="0" indent="0" algn="ctr">
              <a:buNone/>
            </a:pPr>
            <a:r>
              <a:rPr lang="en-US" sz="2800" b="1" dirty="0">
                <a:solidFill>
                  <a:schemeClr val="tx1"/>
                </a:solidFill>
              </a:rPr>
              <a:t>1%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D739CE0-BDCF-41D9-9456-4D18C891B319}"/>
              </a:ext>
            </a:extLst>
          </p:cNvPr>
          <p:cNvSpPr txBox="1"/>
          <p:nvPr/>
        </p:nvSpPr>
        <p:spPr>
          <a:xfrm>
            <a:off x="6429443" y="2421915"/>
            <a:ext cx="862323" cy="4801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171450" lvl="0" indent="-17145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84048" lvl="1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66928" lvl="2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49808" lvl="3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932688" lvl="4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11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13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15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17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marL="0" indent="0" algn="ctr">
              <a:buNone/>
            </a:pP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13%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92EBEAA6-4CCE-46BE-ADE7-7A293AAF00FF}"/>
              </a:ext>
            </a:extLst>
          </p:cNvPr>
          <p:cNvSpPr txBox="1"/>
          <p:nvPr/>
        </p:nvSpPr>
        <p:spPr>
          <a:xfrm>
            <a:off x="3403929" y="4569679"/>
            <a:ext cx="862323" cy="4801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171450" lvl="0" indent="-17145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84048" lvl="1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66928" lvl="2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49808" lvl="3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932688" lvl="4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11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13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15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17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marL="0" indent="0" algn="ctr">
              <a:buNone/>
            </a:pPr>
            <a:r>
              <a:rPr lang="en-US" sz="2800" b="1" dirty="0">
                <a:solidFill>
                  <a:schemeClr val="tx1"/>
                </a:solidFill>
              </a:rPr>
              <a:t>17%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949121F7-D181-4F8D-A808-8867F4A23D01}"/>
              </a:ext>
            </a:extLst>
          </p:cNvPr>
          <p:cNvSpPr txBox="1"/>
          <p:nvPr/>
        </p:nvSpPr>
        <p:spPr>
          <a:xfrm>
            <a:off x="1891172" y="4569679"/>
            <a:ext cx="862323" cy="4801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171450" lvl="0" indent="-17145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84048" lvl="1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66928" lvl="2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49808" lvl="3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932688" lvl="4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11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13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15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17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marL="0" indent="0" algn="ctr">
              <a:buNone/>
            </a:pPr>
            <a:r>
              <a:rPr lang="en-US" sz="2800" b="1" dirty="0">
                <a:solidFill>
                  <a:schemeClr val="tx2"/>
                </a:solidFill>
              </a:rPr>
              <a:t>22%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28129AC0-8167-4C8B-9B14-CC5171D9CB1F}"/>
              </a:ext>
            </a:extLst>
          </p:cNvPr>
          <p:cNvSpPr txBox="1"/>
          <p:nvPr/>
        </p:nvSpPr>
        <p:spPr>
          <a:xfrm>
            <a:off x="7942199" y="4569679"/>
            <a:ext cx="862323" cy="4801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171450" lvl="0" indent="-17145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84048" lvl="1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66928" lvl="2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49808" lvl="3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932688" lvl="4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11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13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15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17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marL="0" indent="0" algn="ctr">
              <a:buNone/>
            </a:pP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40%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430965B3-67EC-4A8B-81E8-BCC0939AC908}"/>
              </a:ext>
            </a:extLst>
          </p:cNvPr>
          <p:cNvSpPr txBox="1"/>
          <p:nvPr/>
        </p:nvSpPr>
        <p:spPr>
          <a:xfrm>
            <a:off x="4916686" y="4569679"/>
            <a:ext cx="862323" cy="4801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171450" lvl="0" indent="-17145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84048" lvl="1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66928" lvl="2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49808" lvl="3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932688" lvl="4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11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13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15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17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marL="0" indent="0" algn="ctr">
              <a:buNone/>
            </a:pPr>
            <a:r>
              <a:rPr lang="en-US" sz="2800" b="1" dirty="0">
                <a:solidFill>
                  <a:schemeClr val="tx1"/>
                </a:solidFill>
              </a:rPr>
              <a:t>1%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4F7430C7-E1D3-4C06-952A-1A263FDB5BD7}"/>
              </a:ext>
            </a:extLst>
          </p:cNvPr>
          <p:cNvSpPr txBox="1"/>
          <p:nvPr/>
        </p:nvSpPr>
        <p:spPr>
          <a:xfrm>
            <a:off x="6429443" y="4569679"/>
            <a:ext cx="862323" cy="4801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171450" lvl="0" indent="-17145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84048" lvl="1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66928" lvl="2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49808" lvl="3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932688" lvl="4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11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13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15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17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marL="0" indent="0" algn="ctr">
              <a:buNone/>
            </a:pP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20%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E7DC12A-B9D9-486B-9F35-C45F1EC35CB4}"/>
              </a:ext>
            </a:extLst>
          </p:cNvPr>
          <p:cNvSpPr txBox="1"/>
          <p:nvPr/>
        </p:nvSpPr>
        <p:spPr>
          <a:xfrm>
            <a:off x="3164293" y="1336282"/>
            <a:ext cx="1310130" cy="5909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171450" lvl="0" indent="-17145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84048" lvl="1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66928" lvl="2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49808" lvl="3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932688" lvl="4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11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13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15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17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marL="0" indent="0" algn="ctr">
              <a:buNone/>
            </a:pPr>
            <a:r>
              <a:rPr lang="en-US" sz="1800" dirty="0">
                <a:solidFill>
                  <a:schemeClr val="accent1"/>
                </a:solidFill>
              </a:rPr>
              <a:t>2yr – MA public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2E7DC12A-B9D9-486B-9F35-C45F1EC35CB4}"/>
              </a:ext>
            </a:extLst>
          </p:cNvPr>
          <p:cNvSpPr txBox="1"/>
          <p:nvPr/>
        </p:nvSpPr>
        <p:spPr>
          <a:xfrm>
            <a:off x="4474423" y="1343608"/>
            <a:ext cx="1310130" cy="3416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171450" lvl="0" indent="-17145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84048" lvl="1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66928" lvl="2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49808" lvl="3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932688" lvl="4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11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13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15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17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marL="0" indent="0" algn="ctr">
              <a:buNone/>
            </a:pPr>
            <a:r>
              <a:rPr lang="en-US" sz="1800" dirty="0">
                <a:solidFill>
                  <a:schemeClr val="accent1"/>
                </a:solidFill>
              </a:rPr>
              <a:t>2yr – Other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2E7DC12A-B9D9-486B-9F35-C45F1EC35CB4}"/>
              </a:ext>
            </a:extLst>
          </p:cNvPr>
          <p:cNvSpPr txBox="1"/>
          <p:nvPr/>
        </p:nvSpPr>
        <p:spPr>
          <a:xfrm>
            <a:off x="6138824" y="1329015"/>
            <a:ext cx="1310130" cy="5909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171450" lvl="0" indent="-17145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84048" lvl="1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66928" lvl="2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49808" lvl="3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932688" lvl="4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11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13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15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17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marL="0" indent="0" algn="ctr">
              <a:buNone/>
            </a:pPr>
            <a:r>
              <a:rPr lang="en-US" sz="1800" dirty="0">
                <a:solidFill>
                  <a:schemeClr val="accent1"/>
                </a:solidFill>
              </a:rPr>
              <a:t>4yr – MA public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2E7DC12A-B9D9-486B-9F35-C45F1EC35CB4}"/>
              </a:ext>
            </a:extLst>
          </p:cNvPr>
          <p:cNvSpPr txBox="1"/>
          <p:nvPr/>
        </p:nvSpPr>
        <p:spPr>
          <a:xfrm>
            <a:off x="7448954" y="1336341"/>
            <a:ext cx="1310130" cy="3416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171450" lvl="0" indent="-17145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84048" lvl="1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66928" lvl="2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49808" lvl="3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932688" lvl="4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11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13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15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17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marL="0" indent="0" algn="ctr">
              <a:buNone/>
            </a:pPr>
            <a:r>
              <a:rPr lang="en-US" sz="1800" dirty="0">
                <a:solidFill>
                  <a:schemeClr val="accent1"/>
                </a:solidFill>
              </a:rPr>
              <a:t>4yr – Other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6087644"/>
            <a:ext cx="519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*Among MA public high school graduates who took 10</a:t>
            </a:r>
            <a:r>
              <a:rPr lang="en-US" sz="1200" baseline="30000" dirty="0"/>
              <a:t>th</a:t>
            </a:r>
            <a:r>
              <a:rPr lang="en-US" sz="1200" dirty="0"/>
              <a:t> grade MCAS (2003-05). </a:t>
            </a:r>
          </a:p>
        </p:txBody>
      </p:sp>
      <p:sp>
        <p:nvSpPr>
          <p:cNvPr id="2" name="Rectangle 1"/>
          <p:cNvSpPr/>
          <p:nvPr/>
        </p:nvSpPr>
        <p:spPr>
          <a:xfrm>
            <a:off x="8548577" y="6515312"/>
            <a:ext cx="577516" cy="20213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6046885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2" hidden="1">
            <a:extLst>
              <a:ext uri="{FF2B5EF4-FFF2-40B4-BE49-F238E27FC236}">
                <a16:creationId xmlns:a16="http://schemas.microsoft.com/office/drawing/2014/main" id="{6E2BA726-22B4-4CA4-996A-D2DD65FC3FEB}"/>
              </a:ext>
            </a:extLst>
          </p:cNvPr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700387308"/>
              </p:ext>
            </p:extLst>
          </p:nvPr>
        </p:nvGraphicFramePr>
        <p:xfrm>
          <a:off x="1191" y="85844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197" name="think-cell Slide" r:id="rId9" imgW="592" imgH="591" progId="TCLayout.ActiveDocument.1">
                  <p:embed/>
                </p:oleObj>
              </mc:Choice>
              <mc:Fallback>
                <p:oleObj name="think-cell Slide" r:id="rId9" imgW="592" imgH="591" progId="TCLayout.ActiveDocument.1">
                  <p:embed/>
                  <p:pic>
                    <p:nvPicPr>
                      <p:cNvPr id="7" name="Object 2" hidden="1">
                        <a:extLst>
                          <a:ext uri="{FF2B5EF4-FFF2-40B4-BE49-F238E27FC236}">
                            <a16:creationId xmlns:a16="http://schemas.microsoft.com/office/drawing/2014/main" id="{6E2BA726-22B4-4CA4-996A-D2DD65FC3FE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191" y="85844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1" hidden="1">
            <a:extLst>
              <a:ext uri="{FF2B5EF4-FFF2-40B4-BE49-F238E27FC236}">
                <a16:creationId xmlns:a16="http://schemas.microsoft.com/office/drawing/2014/main" id="{1AC18C04-562D-4A6C-BA3F-1018250E7934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0" y="857250"/>
            <a:ext cx="119063" cy="119063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225"/>
              </a:spcBef>
              <a:spcAft>
                <a:spcPts val="225"/>
              </a:spcAft>
            </a:pPr>
            <a:endParaRPr lang="en-US" sz="2400" b="1" dirty="0" err="1">
              <a:solidFill>
                <a:schemeClr val="bg1"/>
              </a:solidFill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172049" name="2. Slide Title"/>
          <p:cNvSpPr>
            <a:spLocks noGrp="1" noChangeArrowheads="1"/>
          </p:cNvSpPr>
          <p:nvPr>
            <p:ph type="title"/>
            <p:custDataLst>
              <p:tags r:id="rId5"/>
            </p:custDataLst>
          </p:nvPr>
        </p:nvSpPr>
        <p:spPr>
          <a:xfrm>
            <a:off x="416052" y="566702"/>
            <a:ext cx="8311896" cy="338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b" anchorCtr="0">
            <a:spAutoFit/>
          </a:bodyPr>
          <a:lstStyle/>
          <a:p>
            <a:r>
              <a:rPr lang="en-US" dirty="0"/>
              <a:t>Among low-income students who enter a two-year college shortly after high school, almost 80% have no credential 5 years later.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F9CF37D2-7922-4395-BBB6-CA70A2CE348C}"/>
              </a:ext>
            </a:extLst>
          </p:cNvPr>
          <p:cNvGrpSpPr/>
          <p:nvPr/>
        </p:nvGrpSpPr>
        <p:grpSpPr>
          <a:xfrm>
            <a:off x="813171" y="1335806"/>
            <a:ext cx="899670" cy="1228753"/>
            <a:chOff x="770639" y="2172993"/>
            <a:chExt cx="899670" cy="1228753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1364BBEE-B68D-45DA-8893-9C3AD907DF36}"/>
                </a:ext>
              </a:extLst>
            </p:cNvPr>
            <p:cNvSpPr txBox="1"/>
            <p:nvPr/>
          </p:nvSpPr>
          <p:spPr>
            <a:xfrm>
              <a:off x="1020499" y="2172993"/>
              <a:ext cx="402708" cy="424732"/>
            </a:xfrm>
            <a:prstGeom prst="rect">
              <a:avLst/>
            </a:prstGeom>
          </p:spPr>
          <p:txBody>
            <a:bodyPr vert="horz" wrap="square" lIns="91440" tIns="45720" rIns="91440" bIns="45720" rtlCol="0">
              <a:spAutoFit/>
            </a:bodyPr>
            <a:lstStyle>
              <a:lvl1pPr marL="171450" lvl="0" indent="-171450">
                <a:lnSpc>
                  <a:spcPct val="90000"/>
                </a:lnSpc>
                <a:spcBef>
                  <a:spcPts val="1200"/>
                </a:spcBef>
                <a:spcAft>
                  <a:spcPts val="200"/>
                </a:spcAft>
                <a:buClr>
                  <a:schemeClr val="accent1"/>
                </a:buClr>
                <a:buSzPct val="100000"/>
                <a:buFont typeface="Arial" panose="020B0604020202020204" pitchFamily="34" charset="0"/>
                <a:buChar char="•"/>
                <a:defRPr sz="1400">
                  <a:solidFill>
                    <a:schemeClr val="tx1">
                      <a:lumMod val="75000"/>
                      <a:lumOff val="25000"/>
                    </a:schemeClr>
                  </a:solidFill>
                </a:defRPr>
              </a:lvl1pPr>
              <a:lvl2pPr marL="384048" lvl="1" indent="-182880">
                <a:lnSpc>
                  <a:spcPct val="90000"/>
                </a:lnSpc>
                <a:spcBef>
                  <a:spcPts val="200"/>
                </a:spcBef>
                <a:spcAft>
                  <a:spcPts val="400"/>
                </a:spcAft>
                <a:buClr>
                  <a:schemeClr val="accent1"/>
                </a:buClr>
                <a:buFont typeface="Calibri" pitchFamily="34" charset="0"/>
                <a:buChar char="◦"/>
                <a:defRPr sz="1400">
                  <a:solidFill>
                    <a:schemeClr val="tx1">
                      <a:lumMod val="75000"/>
                      <a:lumOff val="25000"/>
                    </a:schemeClr>
                  </a:solidFill>
                </a:defRPr>
              </a:lvl2pPr>
              <a:lvl3pPr marL="566928" lvl="2" indent="-182880">
                <a:lnSpc>
                  <a:spcPct val="90000"/>
                </a:lnSpc>
                <a:spcBef>
                  <a:spcPts val="200"/>
                </a:spcBef>
                <a:spcAft>
                  <a:spcPts val="400"/>
                </a:spcAft>
                <a:buClr>
                  <a:schemeClr val="accent1"/>
                </a:buClr>
                <a:buFont typeface="Calibri" pitchFamily="34" charset="0"/>
                <a:buChar char="◦"/>
                <a:defRPr sz="1400">
                  <a:solidFill>
                    <a:schemeClr val="tx1">
                      <a:lumMod val="75000"/>
                      <a:lumOff val="25000"/>
                    </a:schemeClr>
                  </a:solidFill>
                </a:defRPr>
              </a:lvl3pPr>
              <a:lvl4pPr marL="749808" lvl="3" indent="-182880">
                <a:lnSpc>
                  <a:spcPct val="90000"/>
                </a:lnSpc>
                <a:spcBef>
                  <a:spcPts val="200"/>
                </a:spcBef>
                <a:spcAft>
                  <a:spcPts val="400"/>
                </a:spcAft>
                <a:buClr>
                  <a:schemeClr val="accent1"/>
                </a:buClr>
                <a:buFont typeface="Calibri" pitchFamily="34" charset="0"/>
                <a:buChar char="◦"/>
                <a:defRPr sz="1400">
                  <a:solidFill>
                    <a:schemeClr val="tx1">
                      <a:lumMod val="75000"/>
                      <a:lumOff val="25000"/>
                    </a:schemeClr>
                  </a:solidFill>
                </a:defRPr>
              </a:lvl4pPr>
              <a:lvl5pPr marL="932688" lvl="4" indent="-182880">
                <a:lnSpc>
                  <a:spcPct val="90000"/>
                </a:lnSpc>
                <a:spcBef>
                  <a:spcPts val="200"/>
                </a:spcBef>
                <a:spcAft>
                  <a:spcPts val="400"/>
                </a:spcAft>
                <a:buClr>
                  <a:schemeClr val="accent1"/>
                </a:buClr>
                <a:buFont typeface="Calibri" pitchFamily="34" charset="0"/>
                <a:buChar char="◦"/>
                <a:defRPr sz="1400">
                  <a:solidFill>
                    <a:schemeClr val="tx1">
                      <a:lumMod val="75000"/>
                      <a:lumOff val="25000"/>
                    </a:schemeClr>
                  </a:solidFill>
                </a:defRPr>
              </a:lvl5pPr>
              <a:lvl6pPr marL="1100000" indent="-228600">
                <a:lnSpc>
                  <a:spcPct val="90000"/>
                </a:lnSpc>
                <a:spcBef>
                  <a:spcPts val="200"/>
                </a:spcBef>
                <a:spcAft>
                  <a:spcPts val="400"/>
                </a:spcAft>
                <a:buClr>
                  <a:schemeClr val="accent1"/>
                </a:buClr>
                <a:buFont typeface="Calibri" pitchFamily="34" charset="0"/>
                <a:buChar char="◦"/>
                <a:defRPr sz="1400">
                  <a:solidFill>
                    <a:schemeClr val="tx1">
                      <a:lumMod val="75000"/>
                      <a:lumOff val="25000"/>
                    </a:schemeClr>
                  </a:solidFill>
                </a:defRPr>
              </a:lvl6pPr>
              <a:lvl7pPr marL="1300000" indent="-228600">
                <a:lnSpc>
                  <a:spcPct val="90000"/>
                </a:lnSpc>
                <a:spcBef>
                  <a:spcPts val="200"/>
                </a:spcBef>
                <a:spcAft>
                  <a:spcPts val="400"/>
                </a:spcAft>
                <a:buClr>
                  <a:schemeClr val="accent1"/>
                </a:buClr>
                <a:buFont typeface="Calibri" pitchFamily="34" charset="0"/>
                <a:buChar char="◦"/>
                <a:defRPr sz="1400">
                  <a:solidFill>
                    <a:schemeClr val="tx1">
                      <a:lumMod val="75000"/>
                      <a:lumOff val="25000"/>
                    </a:schemeClr>
                  </a:solidFill>
                </a:defRPr>
              </a:lvl7pPr>
              <a:lvl8pPr marL="1500000" indent="-228600">
                <a:lnSpc>
                  <a:spcPct val="90000"/>
                </a:lnSpc>
                <a:spcBef>
                  <a:spcPts val="200"/>
                </a:spcBef>
                <a:spcAft>
                  <a:spcPts val="400"/>
                </a:spcAft>
                <a:buClr>
                  <a:schemeClr val="accent1"/>
                </a:buClr>
                <a:buFont typeface="Calibri" pitchFamily="34" charset="0"/>
                <a:buChar char="◦"/>
                <a:defRPr sz="1400">
                  <a:solidFill>
                    <a:schemeClr val="tx1">
                      <a:lumMod val="75000"/>
                      <a:lumOff val="25000"/>
                    </a:schemeClr>
                  </a:solidFill>
                </a:defRPr>
              </a:lvl8pPr>
              <a:lvl9pPr marL="1700000" indent="-228600">
                <a:lnSpc>
                  <a:spcPct val="90000"/>
                </a:lnSpc>
                <a:spcBef>
                  <a:spcPts val="200"/>
                </a:spcBef>
                <a:spcAft>
                  <a:spcPts val="400"/>
                </a:spcAft>
                <a:buClr>
                  <a:schemeClr val="accent1"/>
                </a:buClr>
                <a:buFont typeface="Calibri" pitchFamily="34" charset="0"/>
                <a:buChar char="◦"/>
                <a:defRPr sz="1400">
                  <a:solidFill>
                    <a:schemeClr val="tx1">
                      <a:lumMod val="75000"/>
                      <a:lumOff val="25000"/>
                    </a:schemeClr>
                  </a:solidFill>
                </a:defRPr>
              </a:lvl9pPr>
            </a:lstStyle>
            <a:p>
              <a:pPr marL="0" indent="0" algn="ctr">
                <a:buNone/>
              </a:pPr>
              <a:r>
                <a:rPr lang="en-US" sz="2400" dirty="0">
                  <a:solidFill>
                    <a:schemeClr val="accent1"/>
                  </a:solidFill>
                </a:rPr>
                <a:t>$</a:t>
              </a:r>
            </a:p>
          </p:txBody>
        </p:sp>
        <p:pic>
          <p:nvPicPr>
            <p:cNvPr id="172042" name="Picture 10" descr="Image result for people icon noun project">
              <a:extLst>
                <a:ext uri="{FF2B5EF4-FFF2-40B4-BE49-F238E27FC236}">
                  <a16:creationId xmlns:a16="http://schemas.microsoft.com/office/drawing/2014/main" id="{6E543DB4-84BF-493D-A22D-28B8812DBF9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0639" y="2502076"/>
              <a:ext cx="899670" cy="8996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43775D71-2CE7-4AD1-BB97-0B6F1A9DF49B}"/>
              </a:ext>
            </a:extLst>
          </p:cNvPr>
          <p:cNvGrpSpPr/>
          <p:nvPr/>
        </p:nvGrpSpPr>
        <p:grpSpPr>
          <a:xfrm>
            <a:off x="833435" y="4186139"/>
            <a:ext cx="899670" cy="1218773"/>
            <a:chOff x="770639" y="4312384"/>
            <a:chExt cx="899670" cy="1218773"/>
          </a:xfrm>
        </p:grpSpPr>
        <p:sp>
          <p:nvSpPr>
            <p:cNvPr id="322" name="TextBox 321">
              <a:extLst>
                <a:ext uri="{FF2B5EF4-FFF2-40B4-BE49-F238E27FC236}">
                  <a16:creationId xmlns:a16="http://schemas.microsoft.com/office/drawing/2014/main" id="{A86179BF-15B9-4D7D-A764-626BBA55E4A9}"/>
                </a:ext>
              </a:extLst>
            </p:cNvPr>
            <p:cNvSpPr txBox="1"/>
            <p:nvPr/>
          </p:nvSpPr>
          <p:spPr>
            <a:xfrm>
              <a:off x="873254" y="4312384"/>
              <a:ext cx="694439" cy="424732"/>
            </a:xfrm>
            <a:prstGeom prst="rect">
              <a:avLst/>
            </a:prstGeom>
          </p:spPr>
          <p:txBody>
            <a:bodyPr vert="horz" wrap="square" lIns="91440" tIns="45720" rIns="91440" bIns="45720" rtlCol="0">
              <a:spAutoFit/>
            </a:bodyPr>
            <a:lstStyle>
              <a:lvl1pPr marL="171450" lvl="0" indent="-171450">
                <a:lnSpc>
                  <a:spcPct val="90000"/>
                </a:lnSpc>
                <a:spcBef>
                  <a:spcPts val="1200"/>
                </a:spcBef>
                <a:spcAft>
                  <a:spcPts val="200"/>
                </a:spcAft>
                <a:buClr>
                  <a:schemeClr val="accent1"/>
                </a:buClr>
                <a:buSzPct val="100000"/>
                <a:buFont typeface="Arial" panose="020B0604020202020204" pitchFamily="34" charset="0"/>
                <a:buChar char="•"/>
                <a:defRPr sz="1400">
                  <a:solidFill>
                    <a:schemeClr val="tx1">
                      <a:lumMod val="75000"/>
                      <a:lumOff val="25000"/>
                    </a:schemeClr>
                  </a:solidFill>
                </a:defRPr>
              </a:lvl1pPr>
              <a:lvl2pPr marL="384048" lvl="1" indent="-182880">
                <a:lnSpc>
                  <a:spcPct val="90000"/>
                </a:lnSpc>
                <a:spcBef>
                  <a:spcPts val="200"/>
                </a:spcBef>
                <a:spcAft>
                  <a:spcPts val="400"/>
                </a:spcAft>
                <a:buClr>
                  <a:schemeClr val="accent1"/>
                </a:buClr>
                <a:buFont typeface="Calibri" pitchFamily="34" charset="0"/>
                <a:buChar char="◦"/>
                <a:defRPr sz="1400">
                  <a:solidFill>
                    <a:schemeClr val="tx1">
                      <a:lumMod val="75000"/>
                      <a:lumOff val="25000"/>
                    </a:schemeClr>
                  </a:solidFill>
                </a:defRPr>
              </a:lvl2pPr>
              <a:lvl3pPr marL="566928" lvl="2" indent="-182880">
                <a:lnSpc>
                  <a:spcPct val="90000"/>
                </a:lnSpc>
                <a:spcBef>
                  <a:spcPts val="200"/>
                </a:spcBef>
                <a:spcAft>
                  <a:spcPts val="400"/>
                </a:spcAft>
                <a:buClr>
                  <a:schemeClr val="accent1"/>
                </a:buClr>
                <a:buFont typeface="Calibri" pitchFamily="34" charset="0"/>
                <a:buChar char="◦"/>
                <a:defRPr sz="1400">
                  <a:solidFill>
                    <a:schemeClr val="tx1">
                      <a:lumMod val="75000"/>
                      <a:lumOff val="25000"/>
                    </a:schemeClr>
                  </a:solidFill>
                </a:defRPr>
              </a:lvl3pPr>
              <a:lvl4pPr marL="749808" lvl="3" indent="-182880">
                <a:lnSpc>
                  <a:spcPct val="90000"/>
                </a:lnSpc>
                <a:spcBef>
                  <a:spcPts val="200"/>
                </a:spcBef>
                <a:spcAft>
                  <a:spcPts val="400"/>
                </a:spcAft>
                <a:buClr>
                  <a:schemeClr val="accent1"/>
                </a:buClr>
                <a:buFont typeface="Calibri" pitchFamily="34" charset="0"/>
                <a:buChar char="◦"/>
                <a:defRPr sz="1400">
                  <a:solidFill>
                    <a:schemeClr val="tx1">
                      <a:lumMod val="75000"/>
                      <a:lumOff val="25000"/>
                    </a:schemeClr>
                  </a:solidFill>
                </a:defRPr>
              </a:lvl4pPr>
              <a:lvl5pPr marL="932688" lvl="4" indent="-182880">
                <a:lnSpc>
                  <a:spcPct val="90000"/>
                </a:lnSpc>
                <a:spcBef>
                  <a:spcPts val="200"/>
                </a:spcBef>
                <a:spcAft>
                  <a:spcPts val="400"/>
                </a:spcAft>
                <a:buClr>
                  <a:schemeClr val="accent1"/>
                </a:buClr>
                <a:buFont typeface="Calibri" pitchFamily="34" charset="0"/>
                <a:buChar char="◦"/>
                <a:defRPr sz="1400">
                  <a:solidFill>
                    <a:schemeClr val="tx1">
                      <a:lumMod val="75000"/>
                      <a:lumOff val="25000"/>
                    </a:schemeClr>
                  </a:solidFill>
                </a:defRPr>
              </a:lvl5pPr>
              <a:lvl6pPr marL="1100000" indent="-228600">
                <a:lnSpc>
                  <a:spcPct val="90000"/>
                </a:lnSpc>
                <a:spcBef>
                  <a:spcPts val="200"/>
                </a:spcBef>
                <a:spcAft>
                  <a:spcPts val="400"/>
                </a:spcAft>
                <a:buClr>
                  <a:schemeClr val="accent1"/>
                </a:buClr>
                <a:buFont typeface="Calibri" pitchFamily="34" charset="0"/>
                <a:buChar char="◦"/>
                <a:defRPr sz="1400">
                  <a:solidFill>
                    <a:schemeClr val="tx1">
                      <a:lumMod val="75000"/>
                      <a:lumOff val="25000"/>
                    </a:schemeClr>
                  </a:solidFill>
                </a:defRPr>
              </a:lvl6pPr>
              <a:lvl7pPr marL="1300000" indent="-228600">
                <a:lnSpc>
                  <a:spcPct val="90000"/>
                </a:lnSpc>
                <a:spcBef>
                  <a:spcPts val="200"/>
                </a:spcBef>
                <a:spcAft>
                  <a:spcPts val="400"/>
                </a:spcAft>
                <a:buClr>
                  <a:schemeClr val="accent1"/>
                </a:buClr>
                <a:buFont typeface="Calibri" pitchFamily="34" charset="0"/>
                <a:buChar char="◦"/>
                <a:defRPr sz="1400">
                  <a:solidFill>
                    <a:schemeClr val="tx1">
                      <a:lumMod val="75000"/>
                      <a:lumOff val="25000"/>
                    </a:schemeClr>
                  </a:solidFill>
                </a:defRPr>
              </a:lvl7pPr>
              <a:lvl8pPr marL="1500000" indent="-228600">
                <a:lnSpc>
                  <a:spcPct val="90000"/>
                </a:lnSpc>
                <a:spcBef>
                  <a:spcPts val="200"/>
                </a:spcBef>
                <a:spcAft>
                  <a:spcPts val="400"/>
                </a:spcAft>
                <a:buClr>
                  <a:schemeClr val="accent1"/>
                </a:buClr>
                <a:buFont typeface="Calibri" pitchFamily="34" charset="0"/>
                <a:buChar char="◦"/>
                <a:defRPr sz="1400">
                  <a:solidFill>
                    <a:schemeClr val="tx1">
                      <a:lumMod val="75000"/>
                      <a:lumOff val="25000"/>
                    </a:schemeClr>
                  </a:solidFill>
                </a:defRPr>
              </a:lvl8pPr>
              <a:lvl9pPr marL="1700000" indent="-228600">
                <a:lnSpc>
                  <a:spcPct val="90000"/>
                </a:lnSpc>
                <a:spcBef>
                  <a:spcPts val="200"/>
                </a:spcBef>
                <a:spcAft>
                  <a:spcPts val="400"/>
                </a:spcAft>
                <a:buClr>
                  <a:schemeClr val="accent1"/>
                </a:buClr>
                <a:buFont typeface="Calibri" pitchFamily="34" charset="0"/>
                <a:buChar char="◦"/>
                <a:defRPr sz="1400">
                  <a:solidFill>
                    <a:schemeClr val="tx1">
                      <a:lumMod val="75000"/>
                      <a:lumOff val="25000"/>
                    </a:schemeClr>
                  </a:solidFill>
                </a:defRPr>
              </a:lvl9pPr>
            </a:lstStyle>
            <a:p>
              <a:pPr marL="0" indent="0" algn="ctr">
                <a:buNone/>
              </a:pPr>
              <a:r>
                <a:rPr lang="en-US" sz="2400" dirty="0">
                  <a:solidFill>
                    <a:schemeClr val="tx2"/>
                  </a:solidFill>
                </a:rPr>
                <a:t>$$$</a:t>
              </a:r>
            </a:p>
          </p:txBody>
        </p:sp>
        <p:pic>
          <p:nvPicPr>
            <p:cNvPr id="172044" name="Picture 12" descr="Image result for people icon noun project">
              <a:extLst>
                <a:ext uri="{FF2B5EF4-FFF2-40B4-BE49-F238E27FC236}">
                  <a16:creationId xmlns:a16="http://schemas.microsoft.com/office/drawing/2014/main" id="{581D9B79-BC0B-44D4-A1FD-E078E046B79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0639" y="4631487"/>
              <a:ext cx="899670" cy="8996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471EBA84-DBB1-47EB-BF11-0D4E8733BC7F}"/>
              </a:ext>
            </a:extLst>
          </p:cNvPr>
          <p:cNvSpPr txBox="1"/>
          <p:nvPr/>
        </p:nvSpPr>
        <p:spPr>
          <a:xfrm rot="16200000">
            <a:off x="-164769" y="2018995"/>
            <a:ext cx="1354544" cy="6463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171450" lvl="0" indent="-17145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84048" lvl="1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66928" lvl="2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49808" lvl="3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932688" lvl="4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11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13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15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17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marL="0" indent="0" algn="ctr">
              <a:buNone/>
            </a:pPr>
            <a:r>
              <a:rPr lang="en-US" sz="2000" dirty="0">
                <a:solidFill>
                  <a:schemeClr val="accent1"/>
                </a:solidFill>
              </a:rPr>
              <a:t>Low Income</a:t>
            </a:r>
          </a:p>
        </p:txBody>
      </p:sp>
      <p:sp>
        <p:nvSpPr>
          <p:cNvPr id="335" name="TextBox 334">
            <a:extLst>
              <a:ext uri="{FF2B5EF4-FFF2-40B4-BE49-F238E27FC236}">
                <a16:creationId xmlns:a16="http://schemas.microsoft.com/office/drawing/2014/main" id="{F944EFE8-0780-46E2-BE21-B1F414EDF004}"/>
              </a:ext>
            </a:extLst>
          </p:cNvPr>
          <p:cNvSpPr txBox="1"/>
          <p:nvPr/>
        </p:nvSpPr>
        <p:spPr>
          <a:xfrm rot="16200000">
            <a:off x="-233702" y="4649369"/>
            <a:ext cx="1572791" cy="6463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171450" lvl="0" indent="-17145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84048" lvl="1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66928" lvl="2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49808" lvl="3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932688" lvl="4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11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13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15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17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marL="0" indent="0" algn="ctr">
              <a:buNone/>
            </a:pPr>
            <a:r>
              <a:rPr lang="en-US" sz="2000" dirty="0">
                <a:solidFill>
                  <a:schemeClr val="tx2"/>
                </a:solidFill>
              </a:rPr>
              <a:t>Non-low Income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07431D1-A467-46E7-B21E-54BADE6779C2}"/>
              </a:ext>
            </a:extLst>
          </p:cNvPr>
          <p:cNvSpPr txBox="1"/>
          <p:nvPr/>
        </p:nvSpPr>
        <p:spPr>
          <a:xfrm>
            <a:off x="668024" y="2778897"/>
            <a:ext cx="1310130" cy="33855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171450" lvl="0" indent="-17145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84048" lvl="1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66928" lvl="2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49808" lvl="3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932688" lvl="4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11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13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15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17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marL="0" indent="0" algn="ctr">
              <a:buNone/>
            </a:pPr>
            <a:r>
              <a:rPr lang="en-US" sz="1800" dirty="0">
                <a:solidFill>
                  <a:schemeClr val="accent1"/>
                </a:solidFill>
              </a:rPr>
              <a:t>N = 32,343</a:t>
            </a:r>
          </a:p>
        </p:txBody>
      </p:sp>
      <p:sp>
        <p:nvSpPr>
          <p:cNvPr id="389" name="TextBox 388">
            <a:extLst>
              <a:ext uri="{FF2B5EF4-FFF2-40B4-BE49-F238E27FC236}">
                <a16:creationId xmlns:a16="http://schemas.microsoft.com/office/drawing/2014/main" id="{95C34E92-3905-47BE-A634-F4965C3F555F}"/>
              </a:ext>
            </a:extLst>
          </p:cNvPr>
          <p:cNvSpPr txBox="1"/>
          <p:nvPr/>
        </p:nvSpPr>
        <p:spPr>
          <a:xfrm>
            <a:off x="668024" y="5554267"/>
            <a:ext cx="1310130" cy="33855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171450" lvl="0" indent="-17145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84048" lvl="1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66928" lvl="2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49808" lvl="3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932688" lvl="4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11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13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15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17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marL="0" indent="0" algn="ctr">
              <a:buNone/>
            </a:pPr>
            <a:r>
              <a:rPr lang="en-US" sz="1800" dirty="0">
                <a:solidFill>
                  <a:schemeClr val="tx2"/>
                </a:solidFill>
              </a:rPr>
              <a:t>N = 143,841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EE59B484-CE09-4128-B3C2-52177B5FBE72}"/>
              </a:ext>
            </a:extLst>
          </p:cNvPr>
          <p:cNvCxnSpPr>
            <a:cxnSpLocks/>
          </p:cNvCxnSpPr>
          <p:nvPr/>
        </p:nvCxnSpPr>
        <p:spPr>
          <a:xfrm>
            <a:off x="380743" y="3699450"/>
            <a:ext cx="8593136" cy="0"/>
          </a:xfrm>
          <a:prstGeom prst="line">
            <a:avLst/>
          </a:prstGeom>
          <a:ln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4" name="Rectangle 403" hidden="1">
            <a:extLst>
              <a:ext uri="{FF2B5EF4-FFF2-40B4-BE49-F238E27FC236}">
                <a16:creationId xmlns:a16="http://schemas.microsoft.com/office/drawing/2014/main" id="{7CDB1C87-91D7-4CB9-8709-3B3DAE2236D8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300"/>
              </a:spcBef>
              <a:spcAft>
                <a:spcPts val="300"/>
              </a:spcAft>
            </a:pPr>
            <a:endParaRPr lang="en-US" sz="2200" b="1" dirty="0">
              <a:solidFill>
                <a:schemeClr val="bg1"/>
              </a:solidFill>
              <a:latin typeface="Georgia" panose="02040502050405020303" pitchFamily="18" charset="0"/>
              <a:ea typeface="+mj-ea"/>
              <a:cs typeface="+mj-cs"/>
              <a:sym typeface="Georgia" panose="02040502050405020303" pitchFamily="18" charset="0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F115D77F-6F65-46B6-8711-F4DF824615AD}"/>
              </a:ext>
            </a:extLst>
          </p:cNvPr>
          <p:cNvSpPr txBox="1">
            <a:spLocks/>
          </p:cNvSpPr>
          <p:nvPr/>
        </p:nvSpPr>
        <p:spPr>
          <a:xfrm>
            <a:off x="2488292" y="1409957"/>
            <a:ext cx="4443912" cy="338554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>
            <a:lvl1pPr marL="171450" lvl="0" indent="-17145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84048" lvl="1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66928" lvl="2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49808" lvl="3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932688" lvl="4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11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13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15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17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marL="0" indent="0">
              <a:buNone/>
            </a:pPr>
            <a:r>
              <a:rPr lang="en-US" sz="1800" dirty="0">
                <a:solidFill>
                  <a:schemeClr val="accent1"/>
                </a:solidFill>
              </a:rPr>
              <a:t>Graduate (within 7 years of MCAS)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A08B4A49-BEFC-4537-BD1F-D8B7689AC4C5}"/>
              </a:ext>
            </a:extLst>
          </p:cNvPr>
          <p:cNvSpPr txBox="1">
            <a:spLocks/>
          </p:cNvSpPr>
          <p:nvPr/>
        </p:nvSpPr>
        <p:spPr>
          <a:xfrm>
            <a:off x="2488292" y="2299771"/>
            <a:ext cx="4443912" cy="338554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>
            <a:lvl1pPr marL="171450" lvl="0" indent="-17145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84048" lvl="1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66928" lvl="2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49808" lvl="3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932688" lvl="4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11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13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15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17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marL="0" indent="0">
              <a:buNone/>
            </a:pPr>
            <a:r>
              <a:rPr lang="en-US" sz="1800" dirty="0">
                <a:solidFill>
                  <a:schemeClr val="accent1"/>
                </a:solidFill>
              </a:rPr>
              <a:t>Graduate, transfer to 4yr, and graduate 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8ACF5ED2-E0C6-4C1C-92F6-EFAFC395C2C6}"/>
              </a:ext>
            </a:extLst>
          </p:cNvPr>
          <p:cNvSpPr txBox="1">
            <a:spLocks/>
          </p:cNvSpPr>
          <p:nvPr/>
        </p:nvSpPr>
        <p:spPr>
          <a:xfrm>
            <a:off x="2488292" y="2631323"/>
            <a:ext cx="4443912" cy="338554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>
            <a:lvl1pPr marL="171450" lvl="0" indent="-17145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84048" lvl="1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66928" lvl="2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49808" lvl="3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932688" lvl="4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11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13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15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17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marL="0" indent="0">
              <a:buNone/>
            </a:pPr>
            <a:r>
              <a:rPr lang="en-US" sz="1800" dirty="0">
                <a:solidFill>
                  <a:schemeClr val="accent1"/>
                </a:solidFill>
              </a:rPr>
              <a:t>Graduate, transfer to 4yr, but no degree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B646E459-5454-4F68-BEAA-63232503A028}"/>
              </a:ext>
            </a:extLst>
          </p:cNvPr>
          <p:cNvSpPr txBox="1">
            <a:spLocks/>
          </p:cNvSpPr>
          <p:nvPr/>
        </p:nvSpPr>
        <p:spPr>
          <a:xfrm>
            <a:off x="2488292" y="3381054"/>
            <a:ext cx="4443912" cy="338554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>
            <a:lvl1pPr marL="171450" lvl="0" indent="-17145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84048" lvl="1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66928" lvl="2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49808" lvl="3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932688" lvl="4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11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13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15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17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marL="0" indent="0">
              <a:buNone/>
            </a:pPr>
            <a:r>
              <a:rPr lang="en-US" sz="1800" dirty="0">
                <a:solidFill>
                  <a:schemeClr val="accent1"/>
                </a:solidFill>
              </a:rPr>
              <a:t>Transfer to 4yr but no degree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5BF05B80-7714-474F-9244-771EF563F257}"/>
              </a:ext>
            </a:extLst>
          </p:cNvPr>
          <p:cNvSpPr txBox="1">
            <a:spLocks/>
          </p:cNvSpPr>
          <p:nvPr/>
        </p:nvSpPr>
        <p:spPr>
          <a:xfrm>
            <a:off x="2488292" y="3001377"/>
            <a:ext cx="4443912" cy="338554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>
            <a:lvl1pPr marL="171450" lvl="0" indent="-17145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84048" lvl="1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66928" lvl="2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49808" lvl="3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932688" lvl="4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11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13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15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17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marL="0" indent="0">
              <a:buNone/>
            </a:pPr>
            <a:r>
              <a:rPr lang="en-US" sz="1800" dirty="0">
                <a:solidFill>
                  <a:schemeClr val="accent1"/>
                </a:solidFill>
              </a:rPr>
              <a:t>Transfer to 4yr and graduate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2C8E9CFA-ACAC-4ED9-8E1F-440F5C796186}"/>
              </a:ext>
            </a:extLst>
          </p:cNvPr>
          <p:cNvSpPr txBox="1">
            <a:spLocks/>
          </p:cNvSpPr>
          <p:nvPr/>
        </p:nvSpPr>
        <p:spPr>
          <a:xfrm>
            <a:off x="6619012" y="1409957"/>
            <a:ext cx="1056974" cy="338554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>
            <a:lvl1pPr marL="171450" lvl="0" indent="-17145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84048" lvl="1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66928" lvl="2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49808" lvl="3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932688" lvl="4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11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13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15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17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marL="0" indent="0" algn="r">
              <a:buNone/>
            </a:pPr>
            <a:r>
              <a:rPr lang="en-US" sz="1800" dirty="0">
                <a:solidFill>
                  <a:schemeClr val="tx1"/>
                </a:solidFill>
              </a:rPr>
              <a:t>48%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8901D547-7CD6-4C3D-B5AA-2FD5FF4E82C6}"/>
              </a:ext>
            </a:extLst>
          </p:cNvPr>
          <p:cNvSpPr txBox="1">
            <a:spLocks/>
          </p:cNvSpPr>
          <p:nvPr/>
        </p:nvSpPr>
        <p:spPr>
          <a:xfrm>
            <a:off x="6619012" y="2299771"/>
            <a:ext cx="1056974" cy="338554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>
            <a:lvl1pPr marL="171450" lvl="0" indent="-17145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84048" lvl="1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66928" lvl="2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49808" lvl="3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932688" lvl="4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11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13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15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17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marL="0" indent="0" algn="r">
              <a:buNone/>
            </a:pPr>
            <a:r>
              <a:rPr lang="en-US" sz="1800" dirty="0">
                <a:solidFill>
                  <a:schemeClr val="tx1"/>
                </a:solidFill>
              </a:rPr>
              <a:t>.1%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D3A637E6-49FB-48A2-9DED-0FFBEB4AC57E}"/>
              </a:ext>
            </a:extLst>
          </p:cNvPr>
          <p:cNvSpPr txBox="1">
            <a:spLocks/>
          </p:cNvSpPr>
          <p:nvPr/>
        </p:nvSpPr>
        <p:spPr>
          <a:xfrm>
            <a:off x="6619012" y="2631323"/>
            <a:ext cx="1056974" cy="338554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>
            <a:lvl1pPr marL="171450" lvl="0" indent="-17145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84048" lvl="1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66928" lvl="2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49808" lvl="3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932688" lvl="4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11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13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15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17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marL="0" indent="0" algn="r">
              <a:buNone/>
            </a:pPr>
            <a:r>
              <a:rPr lang="en-US" sz="1800" dirty="0">
                <a:solidFill>
                  <a:schemeClr val="tx1"/>
                </a:solidFill>
              </a:rPr>
              <a:t>.3%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85030668-0B09-4EE4-AA18-0E2CA5D00F43}"/>
              </a:ext>
            </a:extLst>
          </p:cNvPr>
          <p:cNvSpPr txBox="1">
            <a:spLocks/>
          </p:cNvSpPr>
          <p:nvPr/>
        </p:nvSpPr>
        <p:spPr>
          <a:xfrm>
            <a:off x="6619012" y="3381054"/>
            <a:ext cx="1056974" cy="338554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>
            <a:lvl1pPr marL="171450" lvl="0" indent="-17145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84048" lvl="1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66928" lvl="2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49808" lvl="3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932688" lvl="4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11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13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15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17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marL="0" indent="0" algn="r">
              <a:buNone/>
            </a:pPr>
            <a:r>
              <a:rPr lang="en-US" sz="1800" dirty="0">
                <a:solidFill>
                  <a:schemeClr val="tx1"/>
                </a:solidFill>
              </a:rPr>
              <a:t>3%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C0D94D22-3ACA-4311-B7F9-19A16525F77F}"/>
              </a:ext>
            </a:extLst>
          </p:cNvPr>
          <p:cNvSpPr txBox="1">
            <a:spLocks/>
          </p:cNvSpPr>
          <p:nvPr/>
        </p:nvSpPr>
        <p:spPr>
          <a:xfrm>
            <a:off x="6619012" y="3001377"/>
            <a:ext cx="1056974" cy="338554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>
            <a:lvl1pPr marL="171450" lvl="0" indent="-17145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84048" lvl="1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66928" lvl="2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49808" lvl="3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932688" lvl="4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11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13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15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17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marL="0" indent="0" algn="r">
              <a:buNone/>
            </a:pPr>
            <a:r>
              <a:rPr lang="en-US" sz="1800" dirty="0">
                <a:solidFill>
                  <a:schemeClr val="tx1"/>
                </a:solidFill>
              </a:rPr>
              <a:t>.9%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115D77F-6F65-46B6-8711-F4DF824615AD}"/>
              </a:ext>
            </a:extLst>
          </p:cNvPr>
          <p:cNvSpPr txBox="1">
            <a:spLocks/>
          </p:cNvSpPr>
          <p:nvPr/>
        </p:nvSpPr>
        <p:spPr>
          <a:xfrm>
            <a:off x="1978152" y="1092230"/>
            <a:ext cx="5346673" cy="410159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>
            <a:lvl1pPr marL="171450" lvl="0" indent="-17145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84048" lvl="1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66928" lvl="2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49808" lvl="3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932688" lvl="4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11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13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15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17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marL="0" indent="0">
              <a:buNone/>
            </a:pPr>
            <a:r>
              <a:rPr lang="en-US" sz="1800" dirty="0">
                <a:solidFill>
                  <a:schemeClr val="accent1"/>
                </a:solidFill>
              </a:rPr>
              <a:t>Among students who first enter MA public 4-yr college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F115D77F-6F65-46B6-8711-F4DF824615AD}"/>
              </a:ext>
            </a:extLst>
          </p:cNvPr>
          <p:cNvSpPr txBox="1">
            <a:spLocks/>
          </p:cNvSpPr>
          <p:nvPr/>
        </p:nvSpPr>
        <p:spPr>
          <a:xfrm>
            <a:off x="2003974" y="1752768"/>
            <a:ext cx="5346673" cy="410159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>
            <a:lvl1pPr marL="171450" lvl="0" indent="-17145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84048" lvl="1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66928" lvl="2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49808" lvl="3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932688" lvl="4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11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13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15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17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marL="0" indent="0">
              <a:buNone/>
            </a:pPr>
            <a:r>
              <a:rPr lang="en-US" sz="1800" dirty="0">
                <a:solidFill>
                  <a:schemeClr val="accent1"/>
                </a:solidFill>
              </a:rPr>
              <a:t>Among students who first enter MA public 2-yr college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F115D77F-6F65-46B6-8711-F4DF824615AD}"/>
              </a:ext>
            </a:extLst>
          </p:cNvPr>
          <p:cNvSpPr txBox="1">
            <a:spLocks/>
          </p:cNvSpPr>
          <p:nvPr/>
        </p:nvSpPr>
        <p:spPr>
          <a:xfrm>
            <a:off x="2486688" y="4103430"/>
            <a:ext cx="4443912" cy="338554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>
            <a:lvl1pPr marL="171450" lvl="0" indent="-17145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84048" lvl="1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66928" lvl="2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49808" lvl="3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932688" lvl="4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11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13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15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17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marL="0" indent="0">
              <a:buNone/>
            </a:pPr>
            <a:r>
              <a:rPr lang="en-US" sz="1800" dirty="0"/>
              <a:t>Graduate (within 7 years of MCAS)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A08B4A49-BEFC-4537-BD1F-D8B7689AC4C5}"/>
              </a:ext>
            </a:extLst>
          </p:cNvPr>
          <p:cNvSpPr txBox="1">
            <a:spLocks/>
          </p:cNvSpPr>
          <p:nvPr/>
        </p:nvSpPr>
        <p:spPr>
          <a:xfrm>
            <a:off x="2486688" y="5022121"/>
            <a:ext cx="4443912" cy="338554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>
            <a:lvl1pPr marL="171450" lvl="0" indent="-17145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84048" lvl="1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66928" lvl="2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49808" lvl="3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932688" lvl="4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11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13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15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17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marL="0" indent="0">
              <a:buNone/>
            </a:pPr>
            <a:r>
              <a:rPr lang="en-US" sz="1800" dirty="0"/>
              <a:t>Graduate, transfer to 4yr, and graduate 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8ACF5ED2-E0C6-4C1C-92F6-EFAFC395C2C6}"/>
              </a:ext>
            </a:extLst>
          </p:cNvPr>
          <p:cNvSpPr txBox="1">
            <a:spLocks/>
          </p:cNvSpPr>
          <p:nvPr/>
        </p:nvSpPr>
        <p:spPr>
          <a:xfrm>
            <a:off x="2486688" y="5353673"/>
            <a:ext cx="4443912" cy="338554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>
            <a:lvl1pPr marL="171450" lvl="0" indent="-17145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84048" lvl="1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66928" lvl="2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49808" lvl="3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932688" lvl="4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11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13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15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17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marL="0" indent="0">
              <a:buNone/>
            </a:pPr>
            <a:r>
              <a:rPr lang="en-US" sz="1800" dirty="0"/>
              <a:t>Graduate, transfer to 4yr, but no degree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B646E459-5454-4F68-BEAA-63232503A028}"/>
              </a:ext>
            </a:extLst>
          </p:cNvPr>
          <p:cNvSpPr txBox="1">
            <a:spLocks/>
          </p:cNvSpPr>
          <p:nvPr/>
        </p:nvSpPr>
        <p:spPr>
          <a:xfrm>
            <a:off x="2486688" y="6045654"/>
            <a:ext cx="4443912" cy="338554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>
            <a:lvl1pPr marL="171450" lvl="0" indent="-17145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84048" lvl="1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66928" lvl="2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49808" lvl="3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932688" lvl="4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11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13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15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17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marL="0" indent="0">
              <a:buNone/>
            </a:pPr>
            <a:r>
              <a:rPr lang="en-US" sz="1800" dirty="0"/>
              <a:t>Transfer to 4yr but no degree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5BF05B80-7714-474F-9244-771EF563F257}"/>
              </a:ext>
            </a:extLst>
          </p:cNvPr>
          <p:cNvSpPr txBox="1">
            <a:spLocks/>
          </p:cNvSpPr>
          <p:nvPr/>
        </p:nvSpPr>
        <p:spPr>
          <a:xfrm>
            <a:off x="2486688" y="5685227"/>
            <a:ext cx="4443912" cy="338554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>
            <a:lvl1pPr marL="171450" lvl="0" indent="-17145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84048" lvl="1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66928" lvl="2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49808" lvl="3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932688" lvl="4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11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13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15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17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marL="0" indent="0">
              <a:buNone/>
            </a:pPr>
            <a:r>
              <a:rPr lang="en-US" sz="1800" dirty="0"/>
              <a:t>Transfer to 4yr and graduate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2C8E9CFA-ACAC-4ED9-8E1F-440F5C796186}"/>
              </a:ext>
            </a:extLst>
          </p:cNvPr>
          <p:cNvSpPr txBox="1">
            <a:spLocks/>
          </p:cNvSpPr>
          <p:nvPr/>
        </p:nvSpPr>
        <p:spPr>
          <a:xfrm>
            <a:off x="6617408" y="4122681"/>
            <a:ext cx="1056974" cy="338554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>
            <a:lvl1pPr marL="171450" lvl="0" indent="-17145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84048" lvl="1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66928" lvl="2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49808" lvl="3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932688" lvl="4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11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13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15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17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marL="0" indent="0" algn="r">
              <a:buNone/>
            </a:pPr>
            <a:r>
              <a:rPr lang="en-US" sz="1800" dirty="0"/>
              <a:t>63%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8901D547-7CD6-4C3D-B5AA-2FD5FF4E82C6}"/>
              </a:ext>
            </a:extLst>
          </p:cNvPr>
          <p:cNvSpPr txBox="1">
            <a:spLocks/>
          </p:cNvSpPr>
          <p:nvPr/>
        </p:nvSpPr>
        <p:spPr>
          <a:xfrm>
            <a:off x="6617408" y="4752594"/>
            <a:ext cx="1056974" cy="338554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>
            <a:lvl1pPr marL="171450" lvl="0" indent="-17145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84048" lvl="1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66928" lvl="2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49808" lvl="3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932688" lvl="4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11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13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15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17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marL="0" indent="0" algn="r">
              <a:buNone/>
            </a:pPr>
            <a:r>
              <a:rPr lang="en-US" sz="1800" dirty="0"/>
              <a:t>26%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D3A637E6-49FB-48A2-9DED-0FFBEB4AC57E}"/>
              </a:ext>
            </a:extLst>
          </p:cNvPr>
          <p:cNvSpPr txBox="1">
            <a:spLocks/>
          </p:cNvSpPr>
          <p:nvPr/>
        </p:nvSpPr>
        <p:spPr>
          <a:xfrm>
            <a:off x="6617408" y="5084146"/>
            <a:ext cx="1056974" cy="338554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>
            <a:lvl1pPr marL="171450" lvl="0" indent="-17145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84048" lvl="1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66928" lvl="2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49808" lvl="3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932688" lvl="4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11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13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15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17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marL="0" indent="0" algn="r">
              <a:buNone/>
            </a:pPr>
            <a:r>
              <a:rPr lang="en-US" sz="1800" dirty="0"/>
              <a:t>.2%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85030668-0B09-4EE4-AA18-0E2CA5D00F43}"/>
              </a:ext>
            </a:extLst>
          </p:cNvPr>
          <p:cNvSpPr txBox="1">
            <a:spLocks/>
          </p:cNvSpPr>
          <p:nvPr/>
        </p:nvSpPr>
        <p:spPr>
          <a:xfrm>
            <a:off x="6617408" y="6045654"/>
            <a:ext cx="1056974" cy="338554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>
            <a:lvl1pPr marL="171450" lvl="0" indent="-17145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84048" lvl="1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66928" lvl="2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49808" lvl="3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932688" lvl="4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11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13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15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17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marL="0" indent="0" algn="r">
              <a:buNone/>
            </a:pPr>
            <a:r>
              <a:rPr lang="en-US" sz="1800" dirty="0"/>
              <a:t>4%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C0D94D22-3ACA-4311-B7F9-19A16525F77F}"/>
              </a:ext>
            </a:extLst>
          </p:cNvPr>
          <p:cNvSpPr txBox="1">
            <a:spLocks/>
          </p:cNvSpPr>
          <p:nvPr/>
        </p:nvSpPr>
        <p:spPr>
          <a:xfrm>
            <a:off x="6617408" y="5415700"/>
            <a:ext cx="1056974" cy="338554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>
            <a:lvl1pPr marL="171450" lvl="0" indent="-17145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84048" lvl="1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66928" lvl="2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49808" lvl="3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932688" lvl="4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11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13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15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17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marL="0" indent="0" algn="r">
              <a:buNone/>
            </a:pPr>
            <a:r>
              <a:rPr lang="en-US" sz="1800" dirty="0"/>
              <a:t>.6%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F115D77F-6F65-46B6-8711-F4DF824615AD}"/>
              </a:ext>
            </a:extLst>
          </p:cNvPr>
          <p:cNvSpPr txBox="1">
            <a:spLocks/>
          </p:cNvSpPr>
          <p:nvPr/>
        </p:nvSpPr>
        <p:spPr>
          <a:xfrm>
            <a:off x="1976548" y="3785703"/>
            <a:ext cx="5346673" cy="410159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>
            <a:lvl1pPr marL="171450" lvl="0" indent="-17145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84048" lvl="1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66928" lvl="2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49808" lvl="3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932688" lvl="4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11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13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15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17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marL="0" indent="0">
              <a:buNone/>
            </a:pPr>
            <a:r>
              <a:rPr lang="en-US" sz="1800" dirty="0"/>
              <a:t>Among students who first enter MA public 4-yr college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F115D77F-6F65-46B6-8711-F4DF824615AD}"/>
              </a:ext>
            </a:extLst>
          </p:cNvPr>
          <p:cNvSpPr txBox="1">
            <a:spLocks/>
          </p:cNvSpPr>
          <p:nvPr/>
        </p:nvSpPr>
        <p:spPr>
          <a:xfrm>
            <a:off x="2002370" y="4446241"/>
            <a:ext cx="5346673" cy="410159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>
            <a:lvl1pPr marL="171450" lvl="0" indent="-17145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84048" lvl="1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66928" lvl="2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49808" lvl="3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932688" lvl="4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11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13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15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17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marL="0" indent="0">
              <a:buNone/>
            </a:pPr>
            <a:r>
              <a:rPr lang="en-US" sz="1800" dirty="0"/>
              <a:t>Among students who first enter MA public 2-yr college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F115D77F-6F65-46B6-8711-F4DF824615AD}"/>
              </a:ext>
            </a:extLst>
          </p:cNvPr>
          <p:cNvSpPr txBox="1">
            <a:spLocks/>
          </p:cNvSpPr>
          <p:nvPr/>
        </p:nvSpPr>
        <p:spPr>
          <a:xfrm>
            <a:off x="2486687" y="1995494"/>
            <a:ext cx="4443912" cy="338554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>
            <a:lvl1pPr marL="171450" lvl="0" indent="-17145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84048" lvl="1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66928" lvl="2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49808" lvl="3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932688" lvl="4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11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13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15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17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marL="0" indent="0">
              <a:buNone/>
            </a:pPr>
            <a:r>
              <a:rPr lang="en-US" sz="1800" dirty="0">
                <a:solidFill>
                  <a:schemeClr val="accent1"/>
                </a:solidFill>
              </a:rPr>
              <a:t>Graduate, do not transfer to 4yr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8901D547-7CD6-4C3D-B5AA-2FD5FF4E82C6}"/>
              </a:ext>
            </a:extLst>
          </p:cNvPr>
          <p:cNvSpPr txBox="1">
            <a:spLocks/>
          </p:cNvSpPr>
          <p:nvPr/>
        </p:nvSpPr>
        <p:spPr>
          <a:xfrm>
            <a:off x="6608192" y="2011244"/>
            <a:ext cx="1056974" cy="338554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>
            <a:lvl1pPr marL="171450" lvl="0" indent="-17145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84048" lvl="1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66928" lvl="2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49808" lvl="3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932688" lvl="4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11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13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15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17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marL="0" indent="0" algn="r">
              <a:buNone/>
            </a:pPr>
            <a:r>
              <a:rPr lang="en-US" sz="1800" dirty="0">
                <a:solidFill>
                  <a:schemeClr val="tx1"/>
                </a:solidFill>
              </a:rPr>
              <a:t>20%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F115D77F-6F65-46B6-8711-F4DF824615AD}"/>
              </a:ext>
            </a:extLst>
          </p:cNvPr>
          <p:cNvSpPr txBox="1">
            <a:spLocks/>
          </p:cNvSpPr>
          <p:nvPr/>
        </p:nvSpPr>
        <p:spPr>
          <a:xfrm>
            <a:off x="2486687" y="4746456"/>
            <a:ext cx="4443912" cy="338554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>
            <a:lvl1pPr marL="171450" lvl="0" indent="-17145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84048" lvl="1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66928" lvl="2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49808" lvl="3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932688" lvl="4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11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13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15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17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marL="0" indent="0">
              <a:buNone/>
            </a:pPr>
            <a:r>
              <a:rPr lang="en-US" sz="1800" dirty="0"/>
              <a:t>Graduate, do not transfer to 4yr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C0D94D22-3ACA-4311-B7F9-19A16525F77F}"/>
              </a:ext>
            </a:extLst>
          </p:cNvPr>
          <p:cNvSpPr txBox="1">
            <a:spLocks/>
          </p:cNvSpPr>
          <p:nvPr/>
        </p:nvSpPr>
        <p:spPr>
          <a:xfrm>
            <a:off x="6608192" y="5685225"/>
            <a:ext cx="1056974" cy="338554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>
            <a:lvl1pPr marL="171450" lvl="0" indent="-17145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84048" lvl="1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66928" lvl="2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49808" lvl="3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932688" lvl="4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11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13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15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17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marL="0" indent="0" algn="r">
              <a:buNone/>
            </a:pPr>
            <a:r>
              <a:rPr lang="en-US" sz="1800" dirty="0"/>
              <a:t>3%</a:t>
            </a:r>
          </a:p>
        </p:txBody>
      </p:sp>
      <p:sp>
        <p:nvSpPr>
          <p:cNvPr id="45" name="Rectangle 44"/>
          <p:cNvSpPr/>
          <p:nvPr/>
        </p:nvSpPr>
        <p:spPr>
          <a:xfrm>
            <a:off x="8548577" y="6515312"/>
            <a:ext cx="577516" cy="20213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2887252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6412348" y="1435608"/>
            <a:ext cx="2658080" cy="458114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728" y="1435608"/>
            <a:ext cx="6345936" cy="461431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F27229C-EC7B-4063-A33B-28A5E87E32ED}" type="slidenum">
              <a:rPr lang="zh-CN" altLang="en-US" smtClean="0"/>
              <a:pPr/>
              <a:t>16</a:t>
            </a:fld>
            <a:endParaRPr lang="en-US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71501" y="537125"/>
            <a:ext cx="8039099" cy="509929"/>
          </a:xfrm>
        </p:spPr>
        <p:txBody>
          <a:bodyPr>
            <a:noAutofit/>
          </a:bodyPr>
          <a:lstStyle/>
          <a:p>
            <a:r>
              <a:rPr lang="en-US" dirty="0"/>
              <a:t>There are striking gaps in 4-year college completion by family income, even among students with similar MCAS scores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AC97452-10CC-4C7C-B029-A24866F9994B}"/>
              </a:ext>
            </a:extLst>
          </p:cNvPr>
          <p:cNvCxnSpPr>
            <a:cxnSpLocks/>
          </p:cNvCxnSpPr>
          <p:nvPr/>
        </p:nvCxnSpPr>
        <p:spPr>
          <a:xfrm flipH="1" flipV="1">
            <a:off x="3525884" y="2047009"/>
            <a:ext cx="14886" cy="3443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455664" y="1452960"/>
            <a:ext cx="261476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3831" indent="-173831">
              <a:buClr>
                <a:schemeClr val="tx1"/>
              </a:buClr>
              <a:buSzPct val="130000"/>
              <a:buFont typeface="Wingdings" panose="05000000000000000000" pitchFamily="2" charset="2"/>
              <a:buChar char="§"/>
            </a:pPr>
            <a:r>
              <a:rPr lang="en-US" dirty="0">
                <a:cs typeface="Arial" panose="020B0604020202020204" pitchFamily="34" charset="0"/>
              </a:rPr>
              <a:t>At the median MCAS score, higher-income students are 21 percentage points more likely to graduate from a 4-year college than low-income students.</a:t>
            </a:r>
          </a:p>
        </p:txBody>
      </p:sp>
    </p:spTree>
    <p:extLst>
      <p:ext uri="{BB962C8B-B14F-4D97-AF65-F5344CB8AC3E}">
        <p14:creationId xmlns:p14="http://schemas.microsoft.com/office/powerpoint/2010/main" val="25853176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6412348" y="1435608"/>
            <a:ext cx="2658080" cy="458114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F27229C-EC7B-4063-A33B-28A5E87E32ED}" type="slidenum">
              <a:rPr lang="zh-CN" altLang="en-US" smtClean="0"/>
              <a:pPr/>
              <a:t>17</a:t>
            </a:fld>
            <a:endParaRPr lang="en-US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71501" y="537125"/>
            <a:ext cx="8039099" cy="509929"/>
          </a:xfrm>
        </p:spPr>
        <p:txBody>
          <a:bodyPr>
            <a:noAutofit/>
          </a:bodyPr>
          <a:lstStyle/>
          <a:p>
            <a:r>
              <a:rPr lang="en-US" dirty="0"/>
              <a:t>Income-based gaps in completion exist for students who </a:t>
            </a:r>
            <a:r>
              <a:rPr lang="en-US" b="1" i="1" dirty="0"/>
              <a:t>enroll</a:t>
            </a:r>
            <a:r>
              <a:rPr lang="en-US" b="1" dirty="0"/>
              <a:t> </a:t>
            </a:r>
            <a:r>
              <a:rPr lang="en-US" dirty="0"/>
              <a:t>at Massachusetts public four-year universities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455664" y="1452960"/>
            <a:ext cx="261476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3831" indent="-173831">
              <a:buClr>
                <a:schemeClr val="tx1"/>
              </a:buClr>
              <a:buSzPct val="130000"/>
              <a:buFont typeface="Wingdings" panose="05000000000000000000" pitchFamily="2" charset="2"/>
              <a:buChar char="§"/>
            </a:pPr>
            <a:r>
              <a:rPr lang="en-US" dirty="0">
                <a:cs typeface="Arial" panose="020B0604020202020204" pitchFamily="34" charset="0"/>
              </a:rPr>
              <a:t>Among students who enroll at MA public four-year universities, students who grew up in low-income families are much less likely to graduate than their peers with the </a:t>
            </a:r>
            <a:r>
              <a:rPr lang="en-US" b="1" dirty="0">
                <a:cs typeface="Arial" panose="020B0604020202020204" pitchFamily="34" charset="0"/>
              </a:rPr>
              <a:t>same MCAS scores </a:t>
            </a:r>
            <a:r>
              <a:rPr lang="en-US" dirty="0">
                <a:cs typeface="Arial" panose="020B0604020202020204" pitchFamily="34" charset="0"/>
              </a:rPr>
              <a:t>who grew up in higher-income families. 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728" y="1435608"/>
            <a:ext cx="6336968" cy="4607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00381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198179" y="2538277"/>
            <a:ext cx="713652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72013">
              <a:buClr>
                <a:schemeClr val="tx2"/>
              </a:buClr>
              <a:buSzPts val="2000"/>
            </a:pPr>
            <a:r>
              <a:rPr lang="en-US" sz="3200" dirty="0">
                <a:cs typeface="Arial" pitchFamily="34" charset="0"/>
              </a:rPr>
              <a:t>Skill and educational attainment gaps account for most of the earnings gap</a:t>
            </a:r>
          </a:p>
        </p:txBody>
      </p:sp>
    </p:spTree>
    <p:extLst>
      <p:ext uri="{BB962C8B-B14F-4D97-AF65-F5344CB8AC3E}">
        <p14:creationId xmlns:p14="http://schemas.microsoft.com/office/powerpoint/2010/main" val="9634558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/>
          <a:srcRect l="2939" r="1871"/>
          <a:stretch/>
        </p:blipFill>
        <p:spPr>
          <a:xfrm>
            <a:off x="32658" y="1132920"/>
            <a:ext cx="4452258" cy="3400988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91650" y="4503654"/>
            <a:ext cx="8960700" cy="18526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Comparing students with the same MCAS scores and attainments, earnings gaps are quite small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F27229C-EC7B-4063-A33B-28A5E87E32ED}" type="slidenum">
              <a:rPr lang="zh-CN" altLang="en-US" smtClean="0"/>
              <a:pPr/>
              <a:t>19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97680" y="4670052"/>
            <a:ext cx="883094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3831" indent="-173831">
              <a:buClr>
                <a:schemeClr val="tx2"/>
              </a:buClr>
              <a:buSzPct val="130000"/>
              <a:buFont typeface="Wingdings" panose="05000000000000000000" pitchFamily="2" charset="2"/>
              <a:buChar char="§"/>
            </a:pPr>
            <a:r>
              <a:rPr lang="en-US" dirty="0">
                <a:cs typeface="Arial" panose="020B0604020202020204" pitchFamily="34" charset="0"/>
              </a:rPr>
              <a:t>Four-year college graduates from low-income families have similar later earnings as higher-income college graduates with the same MCAS math scores.</a:t>
            </a:r>
          </a:p>
          <a:p>
            <a:pPr marL="173831" indent="-173831">
              <a:buClr>
                <a:schemeClr val="tx2"/>
              </a:buClr>
              <a:buSzPct val="130000"/>
              <a:buFont typeface="Wingdings" panose="05000000000000000000" pitchFamily="2" charset="2"/>
              <a:buChar char="§"/>
            </a:pPr>
            <a:endParaRPr lang="en-US" sz="1200" dirty="0">
              <a:cs typeface="Arial" panose="020B0604020202020204" pitchFamily="34" charset="0"/>
            </a:endParaRPr>
          </a:p>
          <a:p>
            <a:pPr marL="173831" indent="-173831">
              <a:buClr>
                <a:schemeClr val="tx2"/>
              </a:buClr>
              <a:buSzPct val="130000"/>
              <a:buFont typeface="Wingdings" panose="05000000000000000000" pitchFamily="2" charset="2"/>
              <a:buChar char="§"/>
            </a:pPr>
            <a:r>
              <a:rPr lang="en-US" dirty="0">
                <a:cs typeface="Arial" panose="020B0604020202020204" pitchFamily="34" charset="0"/>
              </a:rPr>
              <a:t>This pattern holds for graduates of MA public 4-year colleges. </a:t>
            </a:r>
          </a:p>
          <a:p>
            <a:pPr marL="173831" indent="-173831">
              <a:buClr>
                <a:schemeClr val="tx2"/>
              </a:buClr>
              <a:buSzPct val="130000"/>
              <a:buFont typeface="Wingdings" panose="05000000000000000000" pitchFamily="2" charset="2"/>
              <a:buChar char="§"/>
            </a:pPr>
            <a:endParaRPr lang="en-US" sz="1200" dirty="0">
              <a:cs typeface="Arial" panose="020B0604020202020204" pitchFamily="34" charset="0"/>
            </a:endParaRPr>
          </a:p>
          <a:p>
            <a:pPr marL="173831" indent="-173831">
              <a:buClr>
                <a:schemeClr val="tx2"/>
              </a:buClr>
              <a:buSzPct val="130000"/>
              <a:buFont typeface="Wingdings" panose="05000000000000000000" pitchFamily="2" charset="2"/>
              <a:buChar char="§"/>
            </a:pPr>
            <a:r>
              <a:rPr lang="en-US" dirty="0">
                <a:cs typeface="Arial" panose="020B0604020202020204" pitchFamily="34" charset="0"/>
              </a:rPr>
              <a:t>Note: data from MCAS, SIMS, NSC college-going records, and DUA wage records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89704" y="1133856"/>
            <a:ext cx="4677286" cy="3400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0540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Using integrated data to examine policy problems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F27229C-EC7B-4063-A33B-28A5E87E32ED}" type="slidenum">
              <a:rPr lang="zh-CN" altLang="en-US" smtClean="0"/>
              <a:pPr/>
              <a:t>2</a:t>
            </a:fld>
            <a:endParaRPr lang="zh-CN" alt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6E3C4E4-B35C-4EF1-8D6C-511CE046D1EB}"/>
              </a:ext>
            </a:extLst>
          </p:cNvPr>
          <p:cNvSpPr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4622800" y="1467771"/>
            <a:ext cx="3914445" cy="3922457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vert="horz" wrap="none" lIns="67201" tIns="33602" rIns="67201" bIns="33602" numCol="1" anchor="ctr" anchorCtr="0" compatLnSpc="1">
            <a:prstTxWarp prst="textNoShape">
              <a:avLst/>
            </a:prstTxWarp>
            <a:noAutofit/>
          </a:bodyPr>
          <a:lstStyle/>
          <a:p>
            <a:pPr algn="l"/>
            <a:endParaRPr lang="en-US">
              <a:latin typeface="+mj-lt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9454C68-D5D1-4ADC-BB84-D3B2F15014D0}"/>
              </a:ext>
            </a:extLst>
          </p:cNvPr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4729839" y="2230128"/>
            <a:ext cx="3719361" cy="2769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130669" indent="-130669" defTabSz="672013">
              <a:buClr>
                <a:schemeClr val="tx2"/>
              </a:buClr>
              <a:buSzPts val="2000"/>
              <a:buFont typeface="Calibri" pitchFamily="34" charset="0"/>
              <a:buChar char="▪"/>
            </a:pPr>
            <a:r>
              <a:rPr lang="en-US" dirty="0">
                <a:latin typeface="+mj-lt"/>
                <a:cs typeface="Arial" pitchFamily="34" charset="0"/>
              </a:rPr>
              <a:t>High school MCAS scores reflect academic skills that pay off in the labor market</a:t>
            </a:r>
          </a:p>
          <a:p>
            <a:pPr marL="130669" indent="-130669" defTabSz="672013">
              <a:buClr>
                <a:schemeClr val="tx2"/>
              </a:buClr>
              <a:buSzPts val="2000"/>
              <a:buFont typeface="Calibri" pitchFamily="34" charset="0"/>
              <a:buChar char="▪"/>
            </a:pPr>
            <a:endParaRPr lang="en-US" dirty="0">
              <a:latin typeface="+mj-lt"/>
              <a:cs typeface="Arial" pitchFamily="34" charset="0"/>
            </a:endParaRPr>
          </a:p>
          <a:p>
            <a:pPr marL="130669" indent="-130669" defTabSz="672013">
              <a:buClr>
                <a:schemeClr val="tx2"/>
              </a:buClr>
              <a:buSzPts val="2000"/>
              <a:buFont typeface="Calibri" pitchFamily="34" charset="0"/>
              <a:buChar char="▪"/>
            </a:pPr>
            <a:r>
              <a:rPr lang="en-US" dirty="0">
                <a:latin typeface="+mj-lt"/>
                <a:cs typeface="Arial" pitchFamily="34" charset="0"/>
              </a:rPr>
              <a:t>There are substantial gaps in educational attainments, even among students with similar academic skills</a:t>
            </a:r>
          </a:p>
          <a:p>
            <a:pPr marL="130669" indent="-130669" defTabSz="672013">
              <a:buClr>
                <a:schemeClr val="tx2"/>
              </a:buClr>
              <a:buSzPts val="2000"/>
              <a:buFont typeface="Calibri" pitchFamily="34" charset="0"/>
              <a:buChar char="▪"/>
            </a:pPr>
            <a:endParaRPr lang="en-US" dirty="0">
              <a:latin typeface="+mj-lt"/>
              <a:cs typeface="Arial" pitchFamily="34" charset="0"/>
            </a:endParaRPr>
          </a:p>
          <a:p>
            <a:pPr marL="130669" indent="-130669" defTabSz="672013">
              <a:buClr>
                <a:schemeClr val="tx2"/>
              </a:buClr>
              <a:buSzPts val="2000"/>
              <a:buFont typeface="Calibri" pitchFamily="34" charset="0"/>
              <a:buChar char="▪"/>
            </a:pPr>
            <a:r>
              <a:rPr lang="en-US" dirty="0">
                <a:latin typeface="+mj-lt"/>
                <a:cs typeface="Arial" pitchFamily="34" charset="0"/>
              </a:rPr>
              <a:t>Skill and educational attainment gaps account for most of the earnings gap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F5BFE4C-9DDC-4E37-9C13-186BE20C7453}"/>
              </a:ext>
            </a:extLst>
          </p:cNvPr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4622800" y="1467772"/>
            <a:ext cx="3914445" cy="431975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vert="horz" wrap="square" lIns="80642" tIns="51845" rIns="51845" bIns="51845" numCol="1" anchor="ctr" anchorCtr="0" compatLnSpc="1">
            <a:prstTxWarp prst="textNoShape">
              <a:avLst/>
            </a:prstTxWarp>
            <a:noAutofit/>
          </a:bodyPr>
          <a:lstStyle/>
          <a:p>
            <a:pPr defTabSz="672013"/>
            <a:r>
              <a:rPr lang="en-US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 Our evidence so far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A778E15-60EF-47A9-B213-DA5A8E1DACF3}"/>
              </a:ext>
            </a:extLst>
          </p:cNvPr>
          <p:cNvSpPr>
            <a:spLocks noChangeArrowheads="1"/>
          </p:cNvSpPr>
          <p:nvPr>
            <p:custDataLst>
              <p:tags r:id="rId4"/>
            </p:custDataLst>
          </p:nvPr>
        </p:nvSpPr>
        <p:spPr bwMode="gray">
          <a:xfrm>
            <a:off x="573205" y="1467771"/>
            <a:ext cx="3880195" cy="2220169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vert="horz" wrap="none" lIns="67201" tIns="33602" rIns="67201" bIns="33602" numCol="1" anchor="ctr" anchorCtr="0" compatLnSpc="1">
            <a:prstTxWarp prst="textNoShape">
              <a:avLst/>
            </a:prstTxWarp>
          </a:bodyPr>
          <a:lstStyle/>
          <a:p>
            <a:pPr algn="l"/>
            <a:endParaRPr lang="en-US">
              <a:latin typeface="+mj-lt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40D0A25-FBB6-4D85-AAB8-29B6B30196CB}"/>
              </a:ext>
            </a:extLst>
          </p:cNvPr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573205" y="1467772"/>
            <a:ext cx="3880195" cy="431975"/>
          </a:xfrm>
          <a:prstGeom prst="rect">
            <a:avLst/>
          </a:prstGeom>
          <a:solidFill>
            <a:schemeClr val="bg2"/>
          </a:solidFill>
          <a:ln w="28575" algn="ctr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vert="horz" wrap="square" lIns="80642" tIns="51845" rIns="51845" bIns="51845" numCol="1" anchor="ctr" anchorCtr="0" compatLnSpc="1">
            <a:prstTxWarp prst="textNoShape">
              <a:avLst/>
            </a:prstTxWarp>
          </a:bodyPr>
          <a:lstStyle/>
          <a:p>
            <a:pPr defTabSz="672013"/>
            <a:r>
              <a:rPr lang="en-US" b="1" dirty="0">
                <a:solidFill>
                  <a:schemeClr val="accent1"/>
                </a:solidFill>
                <a:latin typeface="+mj-lt"/>
                <a:cs typeface="Arial" pitchFamily="34" charset="0"/>
              </a:rPr>
              <a:t>Critical problem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40C226F-9592-4540-B6B6-D0582004A1DB}"/>
              </a:ext>
            </a:extLst>
          </p:cNvPr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706887" y="2150085"/>
            <a:ext cx="3573009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130669" indent="-130669" defTabSz="672013">
              <a:spcBef>
                <a:spcPts val="441"/>
              </a:spcBef>
              <a:buClr>
                <a:schemeClr val="tx2"/>
              </a:buClr>
              <a:buSzPts val="2000"/>
              <a:buFont typeface="Calibri" pitchFamily="34" charset="0"/>
              <a:buChar char="▪"/>
            </a:pPr>
            <a:r>
              <a:rPr lang="en-US" dirty="0">
                <a:latin typeface="+mj-lt"/>
                <a:cs typeface="Arial" pitchFamily="34" charset="0"/>
              </a:rPr>
              <a:t>MA public school students who grow up in low-income families go on to earn much less than peers who grow up in higher-income families.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8F26C0E-1C80-428E-B9F1-6DB91D1591F5}"/>
              </a:ext>
            </a:extLst>
          </p:cNvPr>
          <p:cNvSpPr>
            <a:spLocks noChangeArrowheads="1"/>
          </p:cNvSpPr>
          <p:nvPr>
            <p:custDataLst>
              <p:tags r:id="rId7"/>
            </p:custDataLst>
          </p:nvPr>
        </p:nvSpPr>
        <p:spPr bwMode="gray">
          <a:xfrm>
            <a:off x="573205" y="3781080"/>
            <a:ext cx="3880195" cy="1604388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vert="horz" wrap="none" lIns="67201" tIns="33602" rIns="67201" bIns="33602" numCol="1" anchor="ctr" anchorCtr="0" compatLnSpc="1">
            <a:prstTxWarp prst="textNoShape">
              <a:avLst/>
            </a:prstTxWarp>
          </a:bodyPr>
          <a:lstStyle/>
          <a:p>
            <a:pPr algn="l"/>
            <a:endParaRPr lang="en-US">
              <a:latin typeface="+mj-lt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4B5E30B-3186-4214-BA6B-D67CA033FB9D}"/>
              </a:ext>
            </a:extLst>
          </p:cNvPr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573205" y="3781080"/>
            <a:ext cx="3880195" cy="431975"/>
          </a:xfrm>
          <a:prstGeom prst="rect">
            <a:avLst/>
          </a:prstGeom>
          <a:solidFill>
            <a:schemeClr val="accent2"/>
          </a:solidFill>
          <a:ln w="28575" algn="ctr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vert="horz" wrap="square" lIns="80642" tIns="33602" rIns="51845" bIns="33602" numCol="1" anchor="ctr" anchorCtr="0" compatLnSpc="1">
            <a:prstTxWarp prst="textNoShape">
              <a:avLst/>
            </a:prstTxWarp>
          </a:bodyPr>
          <a:lstStyle/>
          <a:p>
            <a:pPr defTabSz="672013"/>
            <a:r>
              <a:rPr lang="en-US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Our question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7CC839B-E9FF-4437-BBB5-A7C27AF68C7C}"/>
              </a:ext>
            </a:extLst>
          </p:cNvPr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694797" y="4321525"/>
            <a:ext cx="3429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130669" indent="-130669" defTabSz="672013">
              <a:spcBef>
                <a:spcPts val="441"/>
              </a:spcBef>
              <a:buClr>
                <a:schemeClr val="tx2"/>
              </a:buClr>
              <a:buSzPts val="2000"/>
              <a:buFont typeface="Calibri" pitchFamily="34" charset="0"/>
              <a:buChar char="▪"/>
            </a:pPr>
            <a:r>
              <a:rPr lang="en-US" dirty="0">
                <a:latin typeface="+mj-lt"/>
                <a:cs typeface="Arial" pitchFamily="34" charset="0"/>
              </a:rPr>
              <a:t>Do academic skills and/or educational attainments account for these earnings gaps? </a:t>
            </a:r>
          </a:p>
        </p:txBody>
      </p:sp>
    </p:spTree>
    <p:extLst>
      <p:ext uri="{BB962C8B-B14F-4D97-AF65-F5344CB8AC3E}">
        <p14:creationId xmlns:p14="http://schemas.microsoft.com/office/powerpoint/2010/main" val="4224452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0" grpId="0" animBg="1"/>
      <p:bldP spid="11" grpId="0" animBg="1"/>
      <p:bldP spid="12" grpId="0" animBg="1"/>
      <p:bldP spid="13" grpId="0"/>
      <p:bldP spid="14" grpId="0" animBg="1"/>
      <p:bldP spid="15" grpId="0" animBg="1"/>
      <p:bldP spid="1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students with the same MCAS scores and attainments, earnings gaps are quite small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9814969"/>
              </p:ext>
            </p:extLst>
          </p:nvPr>
        </p:nvGraphicFramePr>
        <p:xfrm>
          <a:off x="572966" y="1697477"/>
          <a:ext cx="7997828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5340">
                  <a:extLst>
                    <a:ext uri="{9D8B030D-6E8A-4147-A177-3AD203B41FA5}">
                      <a16:colId xmlns:a16="http://schemas.microsoft.com/office/drawing/2014/main" val="2738917110"/>
                    </a:ext>
                  </a:extLst>
                </a:gridCol>
                <a:gridCol w="2036244">
                  <a:extLst>
                    <a:ext uri="{9D8B030D-6E8A-4147-A177-3AD203B41FA5}">
                      <a16:colId xmlns:a16="http://schemas.microsoft.com/office/drawing/2014/main" val="912666826"/>
                    </a:ext>
                  </a:extLst>
                </a:gridCol>
                <a:gridCol w="2036244">
                  <a:extLst>
                    <a:ext uri="{9D8B030D-6E8A-4147-A177-3AD203B41FA5}">
                      <a16:colId xmlns:a16="http://schemas.microsoft.com/office/drawing/2014/main" val="6039576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Comparison</a:t>
                      </a:r>
                      <a:r>
                        <a:rPr lang="en-US" baseline="0" dirty="0"/>
                        <a:t> for 2003-05 test-takers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Overall Gap in 2019 earnings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Gap conditional on MCAS</a:t>
                      </a:r>
                      <a:r>
                        <a:rPr lang="en-US" baseline="0" dirty="0"/>
                        <a:t> scores and attainment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23626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Low-income (vs. higher</a:t>
                      </a:r>
                      <a:r>
                        <a:rPr lang="en-US" baseline="0" dirty="0"/>
                        <a:t> income)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-31%</a:t>
                      </a:r>
                    </a:p>
                    <a:p>
                      <a:pPr algn="ctr"/>
                      <a:r>
                        <a:rPr lang="en-US" dirty="0"/>
                        <a:t>(-$15,000)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-7%</a:t>
                      </a:r>
                    </a:p>
                    <a:p>
                      <a:pPr algn="ctr"/>
                      <a:r>
                        <a:rPr lang="en-US" dirty="0"/>
                        <a:t>(-$3,500)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9472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Blac</a:t>
                      </a:r>
                      <a:r>
                        <a:rPr lang="en-US" baseline="0" dirty="0"/>
                        <a:t>k (vs. non-Hispanic white)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-31%</a:t>
                      </a:r>
                    </a:p>
                    <a:p>
                      <a:pPr algn="ctr"/>
                      <a:r>
                        <a:rPr lang="en-US" dirty="0"/>
                        <a:t>(-$15,000)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-9%</a:t>
                      </a:r>
                    </a:p>
                    <a:p>
                      <a:pPr algn="ctr"/>
                      <a:r>
                        <a:rPr lang="en-US" dirty="0"/>
                        <a:t>(-$4,500)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10306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Hispanic (vs.</a:t>
                      </a:r>
                      <a:r>
                        <a:rPr lang="en-US" baseline="0" dirty="0"/>
                        <a:t> non-Hispanic white)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-28%</a:t>
                      </a:r>
                    </a:p>
                    <a:p>
                      <a:pPr algn="ctr"/>
                      <a:r>
                        <a:rPr lang="en-US" dirty="0"/>
                        <a:t>(-$14,000)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1.1%</a:t>
                      </a:r>
                    </a:p>
                    <a:p>
                      <a:pPr algn="ctr"/>
                      <a:r>
                        <a:rPr lang="en-US" dirty="0"/>
                        <a:t>(+$500)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72853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English</a:t>
                      </a:r>
                      <a:r>
                        <a:rPr lang="en-US" baseline="0" dirty="0"/>
                        <a:t> Learner (in grade 10) vs. Non-EL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-16%</a:t>
                      </a:r>
                    </a:p>
                    <a:p>
                      <a:pPr algn="ctr"/>
                      <a:r>
                        <a:rPr lang="en-US" dirty="0"/>
                        <a:t>(-$10,000)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+18%</a:t>
                      </a:r>
                    </a:p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($2,650)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0174767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73206" y="1193462"/>
            <a:ext cx="7997588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>
              <a:buClr>
                <a:schemeClr val="tx1"/>
              </a:buClr>
              <a:buSzPct val="130000"/>
            </a:pPr>
            <a:r>
              <a:rPr lang="en-US" dirty="0">
                <a:cs typeface="Arial" panose="020B0604020202020204" pitchFamily="34" charset="0"/>
              </a:rPr>
              <a:t>We see similar patterns across lines of difference in the Commonwealth. </a:t>
            </a:r>
          </a:p>
        </p:txBody>
      </p:sp>
    </p:spTree>
    <p:extLst>
      <p:ext uri="{BB962C8B-B14F-4D97-AF65-F5344CB8AC3E}">
        <p14:creationId xmlns:p14="http://schemas.microsoft.com/office/powerpoint/2010/main" val="15753660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6412348" y="1435608"/>
            <a:ext cx="2658080" cy="458114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2024" y="1465221"/>
            <a:ext cx="6300323" cy="4581144"/>
          </a:xfrm>
          <a:prstGeom prst="rect">
            <a:avLst/>
          </a:prstGeom>
        </p:spPr>
      </p:pic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308DD7EF-6C73-4EF3-8A58-897CE4858279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144191" y="85844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9014" name="think-cell Slide" r:id="rId7" imgW="526" imgH="526" progId="TCLayout.ActiveDocument.1">
                  <p:embed/>
                </p:oleObj>
              </mc:Choice>
              <mc:Fallback>
                <p:oleObj name="think-cell Slide" r:id="rId7" imgW="526" imgH="526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308DD7EF-6C73-4EF3-8A58-897CE485827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144191" y="85844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07DC823F-99B0-49BE-99C6-DDF80EBCF880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1143000" y="857250"/>
            <a:ext cx="119063" cy="119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/>
            <a:endParaRPr lang="en-US" sz="3000" b="1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F27229C-EC7B-4063-A33B-28A5E87E32ED}" type="slidenum">
              <a:rPr lang="zh-CN" altLang="en-US" smtClean="0"/>
              <a:pPr/>
              <a:t>21</a:t>
            </a:fld>
            <a:endParaRPr lang="en-US" dirty="0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425807" y="1073944"/>
            <a:ext cx="8528229" cy="509929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kern="1200" baseline="0">
                <a:solidFill>
                  <a:schemeClr val="bg1"/>
                </a:solidFill>
                <a:latin typeface="Segoe UI Semibold" panose="020B0702040204020203" pitchFamily="34" charset="0"/>
                <a:ea typeface="+mj-ea"/>
                <a:cs typeface="Segoe UI Semibold" panose="020B0702040204020203" pitchFamily="34" charset="0"/>
              </a:defRPr>
            </a:lvl1pPr>
          </a:lstStyle>
          <a:p>
            <a:r>
              <a:rPr lang="en-US" sz="1800" dirty="0"/>
              <a:t>Educational attainments are rising for all groups, but gaps in four-year college attainment rate appear to be widening</a:t>
            </a: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260CB559-EE3B-4F59-A18C-8AA7DADB7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1" y="537125"/>
            <a:ext cx="8039099" cy="509929"/>
          </a:xfrm>
        </p:spPr>
        <p:txBody>
          <a:bodyPr>
            <a:noAutofit/>
          </a:bodyPr>
          <a:lstStyle/>
          <a:p>
            <a:r>
              <a:rPr lang="en-US" dirty="0"/>
              <a:t>Educational attainments are rising for all groups, but gaps in four-year college attainment rate are widening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3223FC5-53F1-4E3B-B1FF-C682BDB44B30}"/>
              </a:ext>
            </a:extLst>
          </p:cNvPr>
          <p:cNvSpPr txBox="1"/>
          <p:nvPr/>
        </p:nvSpPr>
        <p:spPr>
          <a:xfrm>
            <a:off x="1431342" y="1293002"/>
            <a:ext cx="451934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2A695864-1DAF-495A-9E8F-3100BDADDCD4}"/>
              </a:ext>
            </a:extLst>
          </p:cNvPr>
          <p:cNvCxnSpPr/>
          <p:nvPr/>
        </p:nvCxnSpPr>
        <p:spPr>
          <a:xfrm>
            <a:off x="826121" y="2427515"/>
            <a:ext cx="0" cy="471011"/>
          </a:xfrm>
          <a:prstGeom prst="straightConnector1">
            <a:avLst/>
          </a:prstGeom>
          <a:ln w="22225" cmpd="sng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4B9AB018-DC53-431F-B8BF-813C14CF1AFB}"/>
              </a:ext>
            </a:extLst>
          </p:cNvPr>
          <p:cNvCxnSpPr/>
          <p:nvPr/>
        </p:nvCxnSpPr>
        <p:spPr>
          <a:xfrm>
            <a:off x="809276" y="3969491"/>
            <a:ext cx="0" cy="805321"/>
          </a:xfrm>
          <a:prstGeom prst="straightConnector1">
            <a:avLst/>
          </a:prstGeom>
          <a:ln w="22225" cmpd="sng">
            <a:solidFill>
              <a:srgbClr val="90353B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9C350711-5B12-4397-A0DC-9937D79E0FEA}"/>
              </a:ext>
            </a:extLst>
          </p:cNvPr>
          <p:cNvCxnSpPr/>
          <p:nvPr/>
        </p:nvCxnSpPr>
        <p:spPr>
          <a:xfrm>
            <a:off x="3822903" y="3456963"/>
            <a:ext cx="8868" cy="1051560"/>
          </a:xfrm>
          <a:prstGeom prst="straightConnector1">
            <a:avLst/>
          </a:prstGeom>
          <a:ln w="22225" cmpd="sng">
            <a:solidFill>
              <a:srgbClr val="90353B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503B962B-C4C7-4ED2-93C1-1548F0EB0A5D}"/>
              </a:ext>
            </a:extLst>
          </p:cNvPr>
          <p:cNvCxnSpPr/>
          <p:nvPr/>
        </p:nvCxnSpPr>
        <p:spPr>
          <a:xfrm>
            <a:off x="4969279" y="2166447"/>
            <a:ext cx="0" cy="198119"/>
          </a:xfrm>
          <a:prstGeom prst="straightConnector1">
            <a:avLst/>
          </a:prstGeom>
          <a:ln w="22225" cmpd="sng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416907" y="1465221"/>
            <a:ext cx="265808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9779" indent="-129779">
              <a:buClr>
                <a:schemeClr val="tx1"/>
              </a:buClr>
              <a:buSzPct val="130000"/>
              <a:buFont typeface="Wingdings" panose="05000000000000000000" pitchFamily="2" charset="2"/>
              <a:buChar char="§"/>
            </a:pPr>
            <a:r>
              <a:rPr lang="en-US" dirty="0">
                <a:cs typeface="Arial" panose="020B0604020202020204" pitchFamily="34" charset="0"/>
              </a:rPr>
              <a:t>Educational attainments have risen for all groups</a:t>
            </a:r>
          </a:p>
          <a:p>
            <a:pPr marL="129779" indent="-129779">
              <a:buClr>
                <a:schemeClr val="tx1"/>
              </a:buClr>
              <a:buSzPct val="130000"/>
              <a:buFont typeface="Wingdings" panose="05000000000000000000" pitchFamily="2" charset="2"/>
              <a:buChar char="§"/>
            </a:pPr>
            <a:endParaRPr lang="en-US" dirty="0">
              <a:cs typeface="Arial" panose="020B0604020202020204" pitchFamily="34" charset="0"/>
            </a:endParaRPr>
          </a:p>
          <a:p>
            <a:pPr marL="129779" indent="-129779">
              <a:buClr>
                <a:schemeClr val="tx1"/>
              </a:buClr>
              <a:buSzPct val="130000"/>
              <a:buFont typeface="Wingdings" panose="05000000000000000000" pitchFamily="2" charset="2"/>
              <a:buChar char="§"/>
            </a:pPr>
            <a:r>
              <a:rPr lang="en-US" dirty="0">
                <a:cs typeface="Arial" panose="020B0604020202020204" pitchFamily="34" charset="0"/>
              </a:rPr>
              <a:t>Gaps in high-school graduation have narrowed from 18 to 10% points.</a:t>
            </a:r>
          </a:p>
          <a:p>
            <a:pPr marL="129779" indent="-129779">
              <a:buClr>
                <a:schemeClr val="tx1"/>
              </a:buClr>
              <a:buSzPct val="130000"/>
              <a:buFont typeface="Wingdings" panose="05000000000000000000" pitchFamily="2" charset="2"/>
              <a:buChar char="§"/>
            </a:pPr>
            <a:endParaRPr lang="en-US" dirty="0">
              <a:cs typeface="Arial" panose="020B0604020202020204" pitchFamily="34" charset="0"/>
            </a:endParaRPr>
          </a:p>
          <a:p>
            <a:pPr marL="129779" indent="-129779">
              <a:buClr>
                <a:schemeClr val="tx1"/>
              </a:buClr>
              <a:buSzPct val="130000"/>
              <a:buFont typeface="Wingdings" panose="05000000000000000000" pitchFamily="2" charset="2"/>
              <a:buChar char="§"/>
            </a:pPr>
            <a:r>
              <a:rPr lang="en-US" dirty="0">
                <a:cs typeface="Arial" panose="020B0604020202020204" pitchFamily="34" charset="0"/>
              </a:rPr>
              <a:t>Gaps in 4-year college attainment have grown from 28 to 35% points.</a:t>
            </a:r>
          </a:p>
          <a:p>
            <a:pPr marL="129779" indent="-129779">
              <a:buClr>
                <a:schemeClr val="tx1"/>
              </a:buClr>
              <a:buSzPct val="130000"/>
              <a:buFont typeface="Wingdings" panose="05000000000000000000" pitchFamily="2" charset="2"/>
              <a:buChar char="§"/>
            </a:pPr>
            <a:endParaRPr lang="en-US" dirty="0">
              <a:cs typeface="Arial" panose="020B0604020202020204" pitchFamily="34" charset="0"/>
            </a:endParaRPr>
          </a:p>
          <a:p>
            <a:pPr marL="129779" indent="-129779">
              <a:buClr>
                <a:schemeClr val="tx1"/>
              </a:buClr>
              <a:buSzPct val="130000"/>
              <a:buFont typeface="Wingdings" panose="05000000000000000000" pitchFamily="2" charset="2"/>
              <a:buChar char="§"/>
            </a:pPr>
            <a:r>
              <a:rPr lang="en-US" dirty="0">
                <a:cs typeface="Arial" panose="020B0604020202020204" pitchFamily="34" charset="0"/>
              </a:rPr>
              <a:t>Similar patterns across other lines of difference. </a:t>
            </a:r>
          </a:p>
        </p:txBody>
      </p:sp>
    </p:spTree>
    <p:extLst>
      <p:ext uri="{BB962C8B-B14F-4D97-AF65-F5344CB8AC3E}">
        <p14:creationId xmlns:p14="http://schemas.microsoft.com/office/powerpoint/2010/main" val="13223117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Summary and 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206" y="1150491"/>
            <a:ext cx="7997588" cy="5366597"/>
          </a:xfrm>
        </p:spPr>
        <p:txBody>
          <a:bodyPr/>
          <a:lstStyle/>
          <a:p>
            <a:r>
              <a:rPr lang="en-US" sz="2400" dirty="0"/>
              <a:t>Summary</a:t>
            </a:r>
          </a:p>
          <a:p>
            <a:pPr lvl="1"/>
            <a:r>
              <a:rPr lang="en-US" sz="2000" dirty="0">
                <a:cs typeface="Arial" pitchFamily="34" charset="0"/>
              </a:rPr>
              <a:t>High school MCAS scores reflect academic skills that pay off in the labor market</a:t>
            </a:r>
          </a:p>
          <a:p>
            <a:pPr lvl="1"/>
            <a:r>
              <a:rPr lang="en-US" sz="2000" dirty="0">
                <a:cs typeface="Arial" pitchFamily="34" charset="0"/>
              </a:rPr>
              <a:t>There are substantial income-based gaps in educational attainments, even among students with similar academic skills</a:t>
            </a:r>
          </a:p>
          <a:p>
            <a:pPr lvl="1"/>
            <a:r>
              <a:rPr lang="en-US" sz="2000" dirty="0">
                <a:cs typeface="Arial" pitchFamily="34" charset="0"/>
              </a:rPr>
              <a:t>Skill and educational attainment gaps account for most of the disparity in later average earnings</a:t>
            </a:r>
          </a:p>
          <a:p>
            <a:pPr lvl="1"/>
            <a:r>
              <a:rPr lang="en-US" sz="2000" dirty="0">
                <a:cs typeface="Arial" pitchFamily="34" charset="0"/>
              </a:rPr>
              <a:t>Income-based gaps in HS completion are narrowing, but gaps in 4-year college completion are growing. </a:t>
            </a:r>
          </a:p>
          <a:p>
            <a:pPr lvl="1"/>
            <a:endParaRPr lang="en-US" sz="2400" dirty="0"/>
          </a:p>
          <a:p>
            <a:r>
              <a:rPr lang="en-US" sz="2400" dirty="0"/>
              <a:t>Next steps</a:t>
            </a:r>
          </a:p>
          <a:p>
            <a:pPr lvl="1"/>
            <a:r>
              <a:rPr lang="en-US" sz="2000" dirty="0"/>
              <a:t>Additional evidence to inform competency determination policy (DESE)</a:t>
            </a:r>
          </a:p>
          <a:p>
            <a:pPr lvl="1"/>
            <a:r>
              <a:rPr lang="en-US" sz="2000" dirty="0"/>
              <a:t>Analysis of time to completion and labor market returns to MA community colleges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984114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Appendix</a:t>
            </a:r>
          </a:p>
        </p:txBody>
      </p:sp>
    </p:spTree>
    <p:extLst>
      <p:ext uri="{BB962C8B-B14F-4D97-AF65-F5344CB8AC3E}">
        <p14:creationId xmlns:p14="http://schemas.microsoft.com/office/powerpoint/2010/main" val="10675688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6412348" y="1435608"/>
            <a:ext cx="2658080" cy="458114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F27229C-EC7B-4063-A33B-28A5E87E32ED}" type="slidenum">
              <a:rPr lang="zh-CN" altLang="en-US" smtClean="0"/>
              <a:pPr/>
              <a:t>24</a:t>
            </a:fld>
            <a:endParaRPr lang="en-US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71501" y="537125"/>
            <a:ext cx="8039099" cy="509929"/>
          </a:xfrm>
        </p:spPr>
        <p:txBody>
          <a:bodyPr>
            <a:noAutofit/>
          </a:bodyPr>
          <a:lstStyle/>
          <a:p>
            <a:r>
              <a:rPr lang="en-US" dirty="0"/>
              <a:t>These gaps not only reflect gaps in enrollment, but gaps in completion for students who do enroll in a 4-year college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455664" y="1452960"/>
            <a:ext cx="26147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3831" indent="-173831">
              <a:buClr>
                <a:schemeClr val="tx1"/>
              </a:buClr>
              <a:buSzPct val="130000"/>
              <a:buFont typeface="Wingdings" panose="05000000000000000000" pitchFamily="2" charset="2"/>
              <a:buChar char="§"/>
            </a:pPr>
            <a:r>
              <a:rPr lang="en-US" dirty="0">
                <a:cs typeface="Arial" panose="020B0604020202020204" pitchFamily="34" charset="0"/>
              </a:rPr>
              <a:t>Among students who t the median MCAS score, higher-income students are 21 percentage points more likely to graduate from a 4-year college than low-income students.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728" y="1435608"/>
            <a:ext cx="6336968" cy="4607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3261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430435E6-3991-44F4-8FAA-6F8EB0EC99BA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761293767"/>
              </p:ext>
            </p:extLst>
          </p:nvPr>
        </p:nvGraphicFramePr>
        <p:xfrm>
          <a:off x="1191" y="85844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63" name="think-cell Slide" r:id="rId6" imgW="526" imgH="526" progId="TCLayout.ActiveDocument.1">
                  <p:embed/>
                </p:oleObj>
              </mc:Choice>
              <mc:Fallback>
                <p:oleObj name="think-cell Slide" r:id="rId6" imgW="526" imgH="526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430435E6-3991-44F4-8FAA-6F8EB0EC99B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191" y="85844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>
            <a:extLst>
              <a:ext uri="{FF2B5EF4-FFF2-40B4-BE49-F238E27FC236}">
                <a16:creationId xmlns:a16="http://schemas.microsoft.com/office/drawing/2014/main" id="{E56D39B9-0025-49CB-9845-47A217028A24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857250"/>
            <a:ext cx="119063" cy="119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en-US" sz="2600" dirty="0"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41AAE46-F4C8-4154-A791-BAF23A176755}"/>
              </a:ext>
            </a:extLst>
          </p:cNvPr>
          <p:cNvSpPr/>
          <p:nvPr/>
        </p:nvSpPr>
        <p:spPr>
          <a:xfrm>
            <a:off x="3249736" y="2165349"/>
            <a:ext cx="2790557" cy="2603500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C3686A0-6E6C-4972-81AF-573C71BE61A4}"/>
              </a:ext>
            </a:extLst>
          </p:cNvPr>
          <p:cNvSpPr/>
          <p:nvPr/>
        </p:nvSpPr>
        <p:spPr>
          <a:xfrm>
            <a:off x="357051" y="2165349"/>
            <a:ext cx="2790557" cy="2603500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C3FCCC6-7F18-4B1F-B2FA-E5C1C70BA313}"/>
              </a:ext>
            </a:extLst>
          </p:cNvPr>
          <p:cNvSpPr/>
          <p:nvPr/>
        </p:nvSpPr>
        <p:spPr>
          <a:xfrm>
            <a:off x="6132646" y="2165349"/>
            <a:ext cx="2790557" cy="2603500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There is substantial (and growing) inequality in the family incomes of children attending Massachusetts public schools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7015" y="1284069"/>
            <a:ext cx="8596985" cy="456283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/>
              <a:t>This family income inequality contributes to factors including: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F27229C-EC7B-4063-A33B-28A5E87E32ED}" type="slidenum">
              <a:rPr lang="zh-CN" altLang="en-US" smtClean="0"/>
              <a:pPr/>
              <a:t>3</a:t>
            </a:fld>
            <a:endParaRPr lang="zh-CN" altLang="en-US" dirty="0"/>
          </a:p>
        </p:txBody>
      </p:sp>
      <p:pic>
        <p:nvPicPr>
          <p:cNvPr id="8" name="Graphic 7" descr="Family with girl">
            <a:extLst>
              <a:ext uri="{FF2B5EF4-FFF2-40B4-BE49-F238E27FC236}">
                <a16:creationId xmlns:a16="http://schemas.microsoft.com/office/drawing/2014/main" id="{AF2AC4B6-12F5-419C-8A96-F90A1E3C84A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63330" y="2266948"/>
            <a:ext cx="1778000" cy="1778000"/>
          </a:xfrm>
          <a:prstGeom prst="rect">
            <a:avLst/>
          </a:prstGeom>
        </p:spPr>
      </p:pic>
      <p:pic>
        <p:nvPicPr>
          <p:cNvPr id="12" name="Graphic 11" descr="House">
            <a:extLst>
              <a:ext uri="{FF2B5EF4-FFF2-40B4-BE49-F238E27FC236}">
                <a16:creationId xmlns:a16="http://schemas.microsoft.com/office/drawing/2014/main" id="{BAF46F68-822C-4D6A-BBC6-8F5F37A7AE28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258066" y="2549590"/>
            <a:ext cx="1495358" cy="1495358"/>
          </a:xfrm>
          <a:prstGeom prst="rect">
            <a:avLst/>
          </a:prstGeom>
        </p:spPr>
      </p:pic>
      <p:pic>
        <p:nvPicPr>
          <p:cNvPr id="17" name="Graphic 16" descr="House">
            <a:extLst>
              <a:ext uri="{FF2B5EF4-FFF2-40B4-BE49-F238E27FC236}">
                <a16:creationId xmlns:a16="http://schemas.microsoft.com/office/drawing/2014/main" id="{DCD84DAF-CC8A-44A3-A690-A6C8D890AC41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4536605" y="2549590"/>
            <a:ext cx="1495358" cy="1495358"/>
          </a:xfrm>
          <a:prstGeom prst="rect">
            <a:avLst/>
          </a:prstGeom>
        </p:spPr>
      </p:pic>
      <p:pic>
        <p:nvPicPr>
          <p:cNvPr id="16" name="Graphic 15" descr="Children">
            <a:extLst>
              <a:ext uri="{FF2B5EF4-FFF2-40B4-BE49-F238E27FC236}">
                <a16:creationId xmlns:a16="http://schemas.microsoft.com/office/drawing/2014/main" id="{83BF6F64-996E-4E5C-9664-49064E36F1B2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6614978" y="2485599"/>
            <a:ext cx="1822450" cy="1822450"/>
          </a:xfrm>
          <a:prstGeom prst="rect">
            <a:avLst/>
          </a:prstGeom>
        </p:spPr>
      </p:pic>
      <p:pic>
        <p:nvPicPr>
          <p:cNvPr id="18" name="Graphic 17" descr="Children">
            <a:extLst>
              <a:ext uri="{FF2B5EF4-FFF2-40B4-BE49-F238E27FC236}">
                <a16:creationId xmlns:a16="http://schemas.microsoft.com/office/drawing/2014/main" id="{2D83470C-FCCE-4F79-8E53-D657EB38E245}"/>
              </a:ext>
            </a:extLst>
          </p:cNvPr>
          <p:cNvPicPr>
            <a:picLocks noChangeAspect="1"/>
          </p:cNvPicPr>
          <p:nvPr/>
        </p:nvPicPr>
        <p:blipFill rotWithShape="1"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rcRect l="50508"/>
          <a:stretch/>
        </p:blipFill>
        <p:spPr>
          <a:xfrm>
            <a:off x="7538903" y="2485599"/>
            <a:ext cx="901968" cy="1822450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98B4D3C-7C43-4E07-824D-B417FB7DF45B}"/>
              </a:ext>
            </a:extLst>
          </p:cNvPr>
          <p:cNvCxnSpPr>
            <a:cxnSpLocks/>
          </p:cNvCxnSpPr>
          <p:nvPr/>
        </p:nvCxnSpPr>
        <p:spPr>
          <a:xfrm>
            <a:off x="7538903" y="2711450"/>
            <a:ext cx="0" cy="1257300"/>
          </a:xfrm>
          <a:prstGeom prst="line">
            <a:avLst/>
          </a:prstGeom>
          <a:solidFill>
            <a:schemeClr val="accent1"/>
          </a:solidFill>
          <a:ln w="3810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B8E7E34B-15F0-4DC2-A3C2-BBF940CFCF80}"/>
              </a:ext>
            </a:extLst>
          </p:cNvPr>
          <p:cNvSpPr txBox="1"/>
          <p:nvPr/>
        </p:nvSpPr>
        <p:spPr>
          <a:xfrm>
            <a:off x="2162037" y="2760660"/>
            <a:ext cx="374650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50" b="1" dirty="0">
                <a:solidFill>
                  <a:schemeClr val="accent1"/>
                </a:solidFill>
              </a:rPr>
              <a:t>$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5BC1937-829A-42B1-B34B-5B7CD34463BC}"/>
              </a:ext>
            </a:extLst>
          </p:cNvPr>
          <p:cNvSpPr/>
          <p:nvPr/>
        </p:nvSpPr>
        <p:spPr>
          <a:xfrm>
            <a:off x="3249736" y="4203699"/>
            <a:ext cx="2790557" cy="56515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Residential segregation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8C16796-F035-4896-A657-7FC3B3D7B764}"/>
              </a:ext>
            </a:extLst>
          </p:cNvPr>
          <p:cNvSpPr/>
          <p:nvPr/>
        </p:nvSpPr>
        <p:spPr>
          <a:xfrm>
            <a:off x="357051" y="4203699"/>
            <a:ext cx="2790557" cy="56515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Parental spending gaps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E0123AA2-0263-44B5-961E-BEF481ED3294}"/>
              </a:ext>
            </a:extLst>
          </p:cNvPr>
          <p:cNvSpPr/>
          <p:nvPr/>
        </p:nvSpPr>
        <p:spPr>
          <a:xfrm>
            <a:off x="6132646" y="4203699"/>
            <a:ext cx="2790557" cy="56515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School segregation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8629056-8887-4593-AF81-D991B8D36C58}"/>
              </a:ext>
            </a:extLst>
          </p:cNvPr>
          <p:cNvSpPr txBox="1"/>
          <p:nvPr/>
        </p:nvSpPr>
        <p:spPr>
          <a:xfrm>
            <a:off x="1135462" y="5237592"/>
            <a:ext cx="6802285" cy="646331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This inequality dramatically increases the challenges facing MA’s PK-20 public education system</a:t>
            </a:r>
          </a:p>
        </p:txBody>
      </p:sp>
    </p:spTree>
    <p:extLst>
      <p:ext uri="{BB962C8B-B14F-4D97-AF65-F5344CB8AC3E}">
        <p14:creationId xmlns:p14="http://schemas.microsoft.com/office/powerpoint/2010/main" val="3204780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9" hidden="1">
            <a:extLst>
              <a:ext uri="{FF2B5EF4-FFF2-40B4-BE49-F238E27FC236}">
                <a16:creationId xmlns:a16="http://schemas.microsoft.com/office/drawing/2014/main" id="{F0A2C3F4-021A-4DE6-A5C7-771957B02C7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991927979"/>
              </p:ext>
            </p:extLst>
          </p:nvPr>
        </p:nvGraphicFramePr>
        <p:xfrm>
          <a:off x="1191" y="85844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988" name="think-cell Slide" r:id="rId12" imgW="526" imgH="526" progId="TCLayout.ActiveDocument.1">
                  <p:embed/>
                </p:oleObj>
              </mc:Choice>
              <mc:Fallback>
                <p:oleObj name="think-cell Slide" r:id="rId12" imgW="526" imgH="526" progId="TCLayout.ActiveDocument.1">
                  <p:embed/>
                  <p:pic>
                    <p:nvPicPr>
                      <p:cNvPr id="10" name="Object 9" hidden="1">
                        <a:extLst>
                          <a:ext uri="{FF2B5EF4-FFF2-40B4-BE49-F238E27FC236}">
                            <a16:creationId xmlns:a16="http://schemas.microsoft.com/office/drawing/2014/main" id="{F0A2C3F4-021A-4DE6-A5C7-771957B02C7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191" y="85844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id="{C70E5C1E-2896-4671-926B-73BC3DE448F8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857250"/>
            <a:ext cx="119063" cy="119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en-US" sz="2600" dirty="0"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Existing data systems have allowed us to analyze certain aspects of this question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F27229C-EC7B-4063-A33B-28A5E87E32ED}" type="slidenum">
              <a:rPr lang="zh-CN" altLang="en-US" smtClean="0"/>
              <a:pPr/>
              <a:t>4</a:t>
            </a:fld>
            <a:endParaRPr lang="zh-CN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91428" y="5211653"/>
            <a:ext cx="7761143" cy="64633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This evidence is suggestive, but piecemeal. Integrating datasets over time and across agencies enables much more nuanced answers to inform policy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B26E7DCC-B891-4702-9EAB-EC963198EB2A}"/>
              </a:ext>
            </a:extLst>
          </p:cNvPr>
          <p:cNvSpPr txBox="1"/>
          <p:nvPr/>
        </p:nvSpPr>
        <p:spPr>
          <a:xfrm>
            <a:off x="150554" y="6051713"/>
            <a:ext cx="77611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* Enrollment in two- or four-year college four years post MCAS, among 2015 first-time 10</a:t>
            </a:r>
            <a:r>
              <a:rPr lang="en-US" sz="1200" baseline="30000" dirty="0"/>
              <a:t>th</a:t>
            </a:r>
            <a:r>
              <a:rPr lang="en-US" sz="1200" dirty="0"/>
              <a:t> grade test takers</a:t>
            </a:r>
          </a:p>
        </p:txBody>
      </p:sp>
      <p:graphicFrame>
        <p:nvGraphicFramePr>
          <p:cNvPr id="21" name="Chart 20">
            <a:extLst>
              <a:ext uri="{FF2B5EF4-FFF2-40B4-BE49-F238E27FC236}">
                <a16:creationId xmlns:a16="http://schemas.microsoft.com/office/drawing/2014/main" id="{D872F1F2-E434-4667-AB6B-DDBE6B35519A}"/>
              </a:ext>
            </a:extLst>
          </p:cNvPr>
          <p:cNvGraphicFramePr/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80065134"/>
              </p:ext>
            </p:extLst>
          </p:nvPr>
        </p:nvGraphicFramePr>
        <p:xfrm>
          <a:off x="419980" y="1547716"/>
          <a:ext cx="3751119" cy="317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4"/>
          </a:graphicData>
        </a:graphic>
      </p:graphicFrame>
      <p:sp>
        <p:nvSpPr>
          <p:cNvPr id="22" name="文本占位符 2">
            <a:extLst>
              <a:ext uri="{FF2B5EF4-FFF2-40B4-BE49-F238E27FC236}">
                <a16:creationId xmlns:a16="http://schemas.microsoft.com/office/drawing/2014/main" id="{9CE6E1EC-2B7D-49F7-A7DC-15DBFAB18351}"/>
              </a:ext>
            </a:extLst>
          </p:cNvPr>
          <p:cNvSpPr>
            <a:spLocks noGrp="1"/>
          </p:cNvSpPr>
          <p:nvPr>
            <p:custDataLst>
              <p:tags r:id="rId5"/>
            </p:custDataLst>
          </p:nvPr>
        </p:nvSpPr>
        <p:spPr bwMode="auto">
          <a:xfrm>
            <a:off x="586357" y="4761985"/>
            <a:ext cx="14605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E38526"/>
              </a:buClr>
              <a:buFont typeface="Arial" panose="020B0604020202020204" pitchFamily="34" charset="0"/>
              <a:buChar char="•"/>
              <a:defRPr sz="3200" kern="1200" baseline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736600" indent="-2794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38526"/>
              </a:buClr>
              <a:buFont typeface="Courier New" panose="02070309020205020404" pitchFamily="49" charset="0"/>
              <a:buChar char="o"/>
              <a:defRPr sz="2800" kern="120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38526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3pPr>
            <a:lvl4pPr marL="1651000" indent="-2794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38526"/>
              </a:buClr>
              <a:buFont typeface="Wingdings" panose="05000000000000000000" pitchFamily="2" charset="2"/>
              <a:buChar char="Ø"/>
              <a:defRPr sz="2000" kern="120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4pPr>
            <a:lvl5pPr marL="2116138" indent="-2873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38526"/>
              </a:buClr>
              <a:buFont typeface="Wingdings" panose="05000000000000000000" pitchFamily="2" charset="2"/>
              <a:buChar char="v"/>
              <a:defRPr sz="2000" kern="120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600" dirty="0">
                <a:latin typeface="+mn-lt"/>
              </a:rPr>
              <a:t>Higher income</a:t>
            </a:r>
            <a:endParaRPr lang="en-US" altLang="zh-CN" sz="1600" dirty="0">
              <a:latin typeface="+mn-lt"/>
              <a:sym typeface="+mn-lt"/>
            </a:endParaRPr>
          </a:p>
        </p:txBody>
      </p:sp>
      <p:sp>
        <p:nvSpPr>
          <p:cNvPr id="23" name="文本占位符 2">
            <a:extLst>
              <a:ext uri="{FF2B5EF4-FFF2-40B4-BE49-F238E27FC236}">
                <a16:creationId xmlns:a16="http://schemas.microsoft.com/office/drawing/2014/main" id="{05DF1582-53C6-4F65-AA37-4ED33D2978C8}"/>
              </a:ext>
            </a:extLst>
          </p:cNvPr>
          <p:cNvSpPr>
            <a:spLocks noGrp="1"/>
          </p:cNvSpPr>
          <p:nvPr>
            <p:custDataLst>
              <p:tags r:id="rId6"/>
            </p:custDataLst>
          </p:nvPr>
        </p:nvSpPr>
        <p:spPr bwMode="auto">
          <a:xfrm>
            <a:off x="2640727" y="4761985"/>
            <a:ext cx="11684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E38526"/>
              </a:buClr>
              <a:buFont typeface="Arial" panose="020B0604020202020204" pitchFamily="34" charset="0"/>
              <a:buChar char="•"/>
              <a:defRPr sz="3200" kern="1200" baseline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736600" indent="-2794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38526"/>
              </a:buClr>
              <a:buFont typeface="Courier New" panose="02070309020205020404" pitchFamily="49" charset="0"/>
              <a:buChar char="o"/>
              <a:defRPr sz="2800" kern="120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38526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3pPr>
            <a:lvl4pPr marL="1651000" indent="-2794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38526"/>
              </a:buClr>
              <a:buFont typeface="Wingdings" panose="05000000000000000000" pitchFamily="2" charset="2"/>
              <a:buChar char="Ø"/>
              <a:defRPr sz="2000" kern="120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4pPr>
            <a:lvl5pPr marL="2116138" indent="-2873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38526"/>
              </a:buClr>
              <a:buFont typeface="Wingdings" panose="05000000000000000000" pitchFamily="2" charset="2"/>
              <a:buChar char="v"/>
              <a:defRPr sz="2000" kern="120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600" dirty="0">
                <a:latin typeface="+mn-lt"/>
                <a:sym typeface="+mn-lt"/>
              </a:rPr>
              <a:t>Low income</a:t>
            </a:r>
            <a:endParaRPr lang="en-US" altLang="zh-CN" sz="1600" dirty="0">
              <a:latin typeface="+mn-lt"/>
              <a:sym typeface="+mn-lt"/>
            </a:endParaRPr>
          </a:p>
        </p:txBody>
      </p:sp>
      <p:graphicFrame>
        <p:nvGraphicFramePr>
          <p:cNvPr id="24" name="Chart 23">
            <a:extLst>
              <a:ext uri="{FF2B5EF4-FFF2-40B4-BE49-F238E27FC236}">
                <a16:creationId xmlns:a16="http://schemas.microsoft.com/office/drawing/2014/main" id="{AA395EDA-604A-4FE6-A70C-F057FCFF1D20}"/>
              </a:ext>
            </a:extLst>
          </p:cNvPr>
          <p:cNvGraphicFramePr/>
          <p:nvPr>
            <p:custDataLst>
              <p:tags r:id="rId7"/>
            </p:custDataLst>
            <p:extLst>
              <p:ext uri="{D42A27DB-BD31-4B8C-83A1-F6EECF244321}">
                <p14:modId xmlns:p14="http://schemas.microsoft.com/office/powerpoint/2010/main" val="2281852730"/>
              </p:ext>
            </p:extLst>
          </p:nvPr>
        </p:nvGraphicFramePr>
        <p:xfrm>
          <a:off x="4819675" y="1547716"/>
          <a:ext cx="3751119" cy="317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5"/>
          </a:graphicData>
        </a:graphic>
      </p:graphicFrame>
      <p:sp>
        <p:nvSpPr>
          <p:cNvPr id="25" name="文本占位符 2">
            <a:extLst>
              <a:ext uri="{FF2B5EF4-FFF2-40B4-BE49-F238E27FC236}">
                <a16:creationId xmlns:a16="http://schemas.microsoft.com/office/drawing/2014/main" id="{BED97AEB-7EDB-408E-AFCC-E719DD042183}"/>
              </a:ext>
            </a:extLst>
          </p:cNvPr>
          <p:cNvSpPr>
            <a:spLocks noGrp="1"/>
          </p:cNvSpPr>
          <p:nvPr>
            <p:custDataLst>
              <p:tags r:id="rId8"/>
            </p:custDataLst>
          </p:nvPr>
        </p:nvSpPr>
        <p:spPr bwMode="auto">
          <a:xfrm>
            <a:off x="5063697" y="4761985"/>
            <a:ext cx="1493838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E38526"/>
              </a:buClr>
              <a:buFont typeface="Arial" panose="020B0604020202020204" pitchFamily="34" charset="0"/>
              <a:buChar char="•"/>
              <a:defRPr sz="3200" kern="1200" baseline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736600" indent="-2794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38526"/>
              </a:buClr>
              <a:buFont typeface="Courier New" panose="02070309020205020404" pitchFamily="49" charset="0"/>
              <a:buChar char="o"/>
              <a:defRPr sz="2800" kern="120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38526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3pPr>
            <a:lvl4pPr marL="1651000" indent="-2794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38526"/>
              </a:buClr>
              <a:buFont typeface="Wingdings" panose="05000000000000000000" pitchFamily="2" charset="2"/>
              <a:buChar char="Ø"/>
              <a:defRPr sz="2000" kern="120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4pPr>
            <a:lvl5pPr marL="2116138" indent="-2873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38526"/>
              </a:buClr>
              <a:buFont typeface="Wingdings" panose="05000000000000000000" pitchFamily="2" charset="2"/>
              <a:buChar char="v"/>
              <a:defRPr sz="2000" kern="120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51B0DC1B-7CB0-4958-84A0-92151301B51B}" type="datetime'Hi''''''''''''''g''her'' ''inc''''''''''o''''''''''me'''">
              <a:rPr lang="en-US" altLang="en-US" sz="1600" smtClean="0">
                <a:latin typeface="+mn-lt"/>
              </a:rPr>
              <a:pPr/>
              <a:t>Higher income</a:t>
            </a:fld>
            <a:endParaRPr lang="en-US" altLang="zh-CN" sz="1600" dirty="0">
              <a:latin typeface="+mn-lt"/>
              <a:sym typeface="+mn-lt"/>
            </a:endParaRPr>
          </a:p>
        </p:txBody>
      </p:sp>
      <p:sp>
        <p:nvSpPr>
          <p:cNvPr id="26" name="文本占位符 2">
            <a:extLst>
              <a:ext uri="{FF2B5EF4-FFF2-40B4-BE49-F238E27FC236}">
                <a16:creationId xmlns:a16="http://schemas.microsoft.com/office/drawing/2014/main" id="{514F44A1-6A78-429F-B4AE-BF9ACD724148}"/>
              </a:ext>
            </a:extLst>
          </p:cNvPr>
          <p:cNvSpPr>
            <a:spLocks noGrp="1"/>
          </p:cNvSpPr>
          <p:nvPr>
            <p:custDataLst>
              <p:tags r:id="rId9"/>
            </p:custDataLst>
          </p:nvPr>
        </p:nvSpPr>
        <p:spPr bwMode="auto">
          <a:xfrm>
            <a:off x="7015020" y="4761985"/>
            <a:ext cx="1220788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E38526"/>
              </a:buClr>
              <a:buFont typeface="Arial" panose="020B0604020202020204" pitchFamily="34" charset="0"/>
              <a:buChar char="•"/>
              <a:defRPr sz="3200" kern="1200" baseline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736600" indent="-2794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38526"/>
              </a:buClr>
              <a:buFont typeface="Courier New" panose="02070309020205020404" pitchFamily="49" charset="0"/>
              <a:buChar char="o"/>
              <a:defRPr sz="2800" kern="120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38526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3pPr>
            <a:lvl4pPr marL="1651000" indent="-2794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38526"/>
              </a:buClr>
              <a:buFont typeface="Wingdings" panose="05000000000000000000" pitchFamily="2" charset="2"/>
              <a:buChar char="Ø"/>
              <a:defRPr sz="2000" kern="120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4pPr>
            <a:lvl5pPr marL="2116138" indent="-2873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38526"/>
              </a:buClr>
              <a:buFont typeface="Wingdings" panose="05000000000000000000" pitchFamily="2" charset="2"/>
              <a:buChar char="v"/>
              <a:defRPr sz="2000" kern="120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01320510-2578-4A70-9E58-7DFA1B792EEB}" type="datetime'L''''ow'''''' in''''''c''''''''''''o''''m''e'''''''''''''">
              <a:rPr lang="en-US" altLang="en-US" sz="1600" smtClean="0">
                <a:latin typeface="+mn-lt"/>
              </a:rPr>
              <a:pPr/>
              <a:t>Low income</a:t>
            </a:fld>
            <a:endParaRPr lang="en-US" altLang="zh-CN" sz="1600" dirty="0">
              <a:latin typeface="+mn-lt"/>
              <a:sym typeface="+mn-lt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BA10D32-9714-468B-AF24-DFE8D75ADA41}"/>
              </a:ext>
            </a:extLst>
          </p:cNvPr>
          <p:cNvSpPr txBox="1"/>
          <p:nvPr/>
        </p:nvSpPr>
        <p:spPr>
          <a:xfrm>
            <a:off x="538710" y="1155699"/>
            <a:ext cx="3635112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/>
              <a:t>% Meets/Exceeds Expectations (2019)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EB3AFB18-525B-444A-B81A-90F210045327}"/>
              </a:ext>
            </a:extLst>
          </p:cNvPr>
          <p:cNvCxnSpPr>
            <a:cxnSpLocks/>
          </p:cNvCxnSpPr>
          <p:nvPr/>
        </p:nvCxnSpPr>
        <p:spPr>
          <a:xfrm>
            <a:off x="573206" y="1543380"/>
            <a:ext cx="3635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BA639988-A408-461E-8141-1FF98A9F9DA8}"/>
              </a:ext>
            </a:extLst>
          </p:cNvPr>
          <p:cNvSpPr txBox="1"/>
          <p:nvPr/>
        </p:nvSpPr>
        <p:spPr>
          <a:xfrm>
            <a:off x="4970179" y="1183856"/>
            <a:ext cx="3600616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/>
              <a:t>% Enroll in College*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17ED6426-B0E5-4A93-8EA2-5B4D96CAAF5B}"/>
              </a:ext>
            </a:extLst>
          </p:cNvPr>
          <p:cNvCxnSpPr>
            <a:cxnSpLocks/>
          </p:cNvCxnSpPr>
          <p:nvPr/>
        </p:nvCxnSpPr>
        <p:spPr>
          <a:xfrm>
            <a:off x="4935682" y="1543380"/>
            <a:ext cx="3635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1813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Graphic spid="24" grpId="0">
        <p:bldAsOne/>
      </p:bldGraphic>
      <p:bldP spid="25" grpId="0"/>
      <p:bldP spid="26" grpId="0"/>
      <p:bldP spid="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4014787" y="1658667"/>
            <a:ext cx="4291013" cy="2260771"/>
          </a:xfrm>
          <a:prstGeom prst="rect">
            <a:avLst/>
          </a:prstGeom>
          <a:solidFill>
            <a:schemeClr val="tx2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350" dirty="0">
                <a:solidFill>
                  <a:schemeClr val="bg2">
                    <a:lumMod val="10000"/>
                  </a:schemeClr>
                </a:solidFill>
              </a:rPr>
              <a:t>Workforce</a:t>
            </a:r>
          </a:p>
        </p:txBody>
      </p:sp>
      <p:sp>
        <p:nvSpPr>
          <p:cNvPr id="10" name="Rectangle 9"/>
          <p:cNvSpPr/>
          <p:nvPr/>
        </p:nvSpPr>
        <p:spPr>
          <a:xfrm>
            <a:off x="620830" y="1659182"/>
            <a:ext cx="1507694" cy="2260771"/>
          </a:xfrm>
          <a:prstGeom prst="rect">
            <a:avLst/>
          </a:prstGeom>
          <a:solidFill>
            <a:schemeClr val="accent2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350" dirty="0">
                <a:solidFill>
                  <a:schemeClr val="bg2">
                    <a:lumMod val="10000"/>
                  </a:schemeClr>
                </a:solidFill>
              </a:rPr>
              <a:t>High School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128524" y="1658667"/>
            <a:ext cx="1886264" cy="2260771"/>
          </a:xfrm>
          <a:prstGeom prst="rect">
            <a:avLst/>
          </a:prstGeom>
          <a:solidFill>
            <a:schemeClr val="accent3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350" dirty="0">
                <a:solidFill>
                  <a:schemeClr val="bg2">
                    <a:lumMod val="10000"/>
                  </a:schemeClr>
                </a:solidFill>
              </a:rPr>
              <a:t>College/Work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F27229C-EC7B-4063-A33B-28A5E87E32ED}" type="slidenum">
              <a:rPr lang="zh-CN" altLang="en-US" smtClean="0"/>
              <a:pPr/>
              <a:t>5</a:t>
            </a:fld>
            <a:endParaRPr lang="zh-CN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53898" y="4077391"/>
            <a:ext cx="51328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dirty="0">
                <a:solidFill>
                  <a:schemeClr val="bg2">
                    <a:lumMod val="10000"/>
                  </a:schemeClr>
                </a:solidFill>
              </a:rPr>
              <a:t>2003</a:t>
            </a:r>
          </a:p>
          <a:p>
            <a:pPr algn="ctr"/>
            <a:r>
              <a:rPr lang="en-US" sz="1050" dirty="0">
                <a:solidFill>
                  <a:schemeClr val="bg2">
                    <a:lumMod val="10000"/>
                  </a:schemeClr>
                </a:solidFill>
              </a:rPr>
              <a:t>MCAS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Integrated, longitudinal data allows for much more nuanced and detailed analysis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10836" y="3762976"/>
            <a:ext cx="759496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050" dirty="0">
              <a:solidFill>
                <a:schemeClr val="bg2">
                  <a:lumMod val="10000"/>
                </a:schemeClr>
              </a:solidFill>
            </a:endParaRPr>
          </a:p>
          <a:p>
            <a:pPr>
              <a:tabLst>
                <a:tab pos="1197769" algn="l"/>
                <a:tab pos="2057400" algn="l"/>
                <a:tab pos="2917031" algn="l"/>
                <a:tab pos="3775472" algn="l"/>
                <a:tab pos="4626769" algn="l"/>
                <a:tab pos="5486400" algn="l"/>
                <a:tab pos="6388894" algn="l"/>
                <a:tab pos="7204472" algn="l"/>
              </a:tabLst>
            </a:pPr>
            <a:r>
              <a:rPr lang="en-US" sz="1050" dirty="0">
                <a:solidFill>
                  <a:schemeClr val="bg2">
                    <a:lumMod val="10000"/>
                  </a:schemeClr>
                </a:solidFill>
              </a:rPr>
              <a:t>Age 16	18	20	22	24	26	28	30	32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59749" y="4627006"/>
            <a:ext cx="7594964" cy="923330"/>
          </a:xfrm>
          <a:prstGeom prst="rect">
            <a:avLst/>
          </a:prstGeom>
          <a:solidFill>
            <a:srgbClr val="FF99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How can this dataset inform our policy problem? </a:t>
            </a:r>
          </a:p>
          <a:p>
            <a:pPr algn="ctr"/>
            <a:r>
              <a:rPr lang="en-US" b="1" dirty="0"/>
              <a:t>Do academic skills and/or educational attainments account for these large earnings gaps for students who grew up in higher- and low-income families?  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20830" y="3927171"/>
            <a:ext cx="768497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Freeform 32"/>
          <p:cNvSpPr/>
          <p:nvPr/>
        </p:nvSpPr>
        <p:spPr>
          <a:xfrm>
            <a:off x="4014788" y="2500313"/>
            <a:ext cx="4200525" cy="952500"/>
          </a:xfrm>
          <a:custGeom>
            <a:avLst/>
            <a:gdLst>
              <a:gd name="connsiteX0" fmla="*/ 0 w 5600700"/>
              <a:gd name="connsiteY0" fmla="*/ 1270000 h 1270000"/>
              <a:gd name="connsiteX1" fmla="*/ 501650 w 5600700"/>
              <a:gd name="connsiteY1" fmla="*/ 1193800 h 1270000"/>
              <a:gd name="connsiteX2" fmla="*/ 1117600 w 5600700"/>
              <a:gd name="connsiteY2" fmla="*/ 977900 h 1270000"/>
              <a:gd name="connsiteX3" fmla="*/ 3702050 w 5600700"/>
              <a:gd name="connsiteY3" fmla="*/ 330200 h 1270000"/>
              <a:gd name="connsiteX4" fmla="*/ 4292600 w 5600700"/>
              <a:gd name="connsiteY4" fmla="*/ 209550 h 1270000"/>
              <a:gd name="connsiteX5" fmla="*/ 5600700 w 5600700"/>
              <a:gd name="connsiteY5" fmla="*/ 0 h 127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00700" h="1270000">
                <a:moveTo>
                  <a:pt x="0" y="1270000"/>
                </a:moveTo>
                <a:lnTo>
                  <a:pt x="501650" y="1193800"/>
                </a:lnTo>
                <a:lnTo>
                  <a:pt x="1117600" y="977900"/>
                </a:lnTo>
                <a:lnTo>
                  <a:pt x="3702050" y="330200"/>
                </a:lnTo>
                <a:lnTo>
                  <a:pt x="4292600" y="209550"/>
                </a:lnTo>
                <a:lnTo>
                  <a:pt x="5600700" y="0"/>
                </a:lnTo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5" name="TextBox 34"/>
          <p:cNvSpPr txBox="1"/>
          <p:nvPr/>
        </p:nvSpPr>
        <p:spPr>
          <a:xfrm>
            <a:off x="7824818" y="4061784"/>
            <a:ext cx="46038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dirty="0">
                <a:solidFill>
                  <a:schemeClr val="bg2">
                    <a:lumMod val="10000"/>
                  </a:schemeClr>
                </a:solidFill>
              </a:rPr>
              <a:t>2019</a:t>
            </a:r>
          </a:p>
        </p:txBody>
      </p:sp>
      <p:pic>
        <p:nvPicPr>
          <p:cNvPr id="17" name="Graphic 33" descr="Man">
            <a:extLst>
              <a:ext uri="{FF2B5EF4-FFF2-40B4-BE49-F238E27FC236}">
                <a16:creationId xmlns:a16="http://schemas.microsoft.com/office/drawing/2014/main" id="{D5B0A0A2-E371-44C7-A02C-9040D26BE72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37288" y="3383627"/>
            <a:ext cx="509214" cy="509214"/>
          </a:xfrm>
          <a:prstGeom prst="rect">
            <a:avLst/>
          </a:prstGeom>
        </p:spPr>
      </p:pic>
      <p:pic>
        <p:nvPicPr>
          <p:cNvPr id="18" name="Graphic 33" descr="Man">
            <a:extLst>
              <a:ext uri="{FF2B5EF4-FFF2-40B4-BE49-F238E27FC236}">
                <a16:creationId xmlns:a16="http://schemas.microsoft.com/office/drawing/2014/main" id="{D5B0A0A2-E371-44C7-A02C-9040D26BE72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002560" y="1830809"/>
            <a:ext cx="509214" cy="509214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8316026" y="1954486"/>
            <a:ext cx="921162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$49,888</a:t>
            </a:r>
            <a:endParaRPr lang="en-US" sz="1350" baseline="60000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847609" y="1808503"/>
            <a:ext cx="1255809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Student from higher income family</a:t>
            </a:r>
            <a:endParaRPr lang="en-US" sz="1350" baseline="60000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264402" y="2921966"/>
            <a:ext cx="921162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$35,909</a:t>
            </a:r>
            <a:endParaRPr lang="en-US" sz="1350" baseline="60000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795985" y="2775983"/>
            <a:ext cx="1255809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Student from lower income family</a:t>
            </a:r>
            <a:endParaRPr lang="en-US" sz="1350" baseline="60000" dirty="0">
              <a:solidFill>
                <a:srgbClr val="FF0000"/>
              </a:solidFill>
            </a:endParaRPr>
          </a:p>
        </p:txBody>
      </p:sp>
      <p:pic>
        <p:nvPicPr>
          <p:cNvPr id="28" name="Graphic 33" descr="Man">
            <a:extLst>
              <a:ext uri="{FF2B5EF4-FFF2-40B4-BE49-F238E27FC236}">
                <a16:creationId xmlns:a16="http://schemas.microsoft.com/office/drawing/2014/main" id="{CCA8C67C-3D34-4BE1-A9DD-22073966FF96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duotone>
              <a:prstClr val="black"/>
              <a:srgbClr val="FF99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colorTemperature colorTemp="822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1861" y="2756298"/>
            <a:ext cx="509214" cy="50921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63889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4167E-6 -7.40741E-7 L 0.11315 -0.0020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651" y="-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1315 -0.00208 L 0.14584 -0.00208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2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4584 -0.00208 L 0.31133 -0.00509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268" y="-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1129 -0.00509 L 0.79011 -0.16111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941" y="-7801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3" grpId="0" animBg="1"/>
      <p:bldP spid="19" grpId="0"/>
      <p:bldP spid="20" grpId="0"/>
      <p:bldP spid="24" grpId="0"/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198179" y="2538277"/>
            <a:ext cx="713652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72013">
              <a:buClr>
                <a:schemeClr val="tx2"/>
              </a:buClr>
              <a:buSzPts val="2000"/>
            </a:pPr>
            <a:r>
              <a:rPr lang="en-US" sz="3200" dirty="0">
                <a:cs typeface="Arial" pitchFamily="34" charset="0"/>
              </a:rPr>
              <a:t>High school MCAS scores reflect academic skills that pay off in the labor market</a:t>
            </a:r>
          </a:p>
        </p:txBody>
      </p:sp>
    </p:spTree>
    <p:extLst>
      <p:ext uri="{BB962C8B-B14F-4D97-AF65-F5344CB8AC3E}">
        <p14:creationId xmlns:p14="http://schemas.microsoft.com/office/powerpoint/2010/main" val="3671906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412348" y="1435608"/>
            <a:ext cx="2658080" cy="445907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defTabSz="672013">
              <a:buClr>
                <a:schemeClr val="tx2"/>
              </a:buClr>
              <a:buSzPts val="2000"/>
            </a:pPr>
            <a:r>
              <a:rPr lang="en-US" dirty="0"/>
              <a:t>MCAS scores </a:t>
            </a:r>
            <a:r>
              <a:rPr lang="en-US" dirty="0">
                <a:cs typeface="Arial" pitchFamily="34" charset="0"/>
              </a:rPr>
              <a:t>reflect academic skills that pay off in the labor market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F27229C-EC7B-4063-A33B-28A5E87E32ED}" type="slidenum">
              <a:rPr lang="zh-CN" altLang="en-US" smtClean="0"/>
              <a:pPr/>
              <a:t>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412348" y="1435608"/>
            <a:ext cx="265808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3831" indent="-173831">
              <a:buClr>
                <a:schemeClr val="tx2"/>
              </a:buClr>
              <a:buSzPct val="130000"/>
              <a:buFont typeface="Wingdings" panose="05000000000000000000" pitchFamily="2" charset="2"/>
              <a:buChar char="§"/>
            </a:pPr>
            <a:r>
              <a:rPr lang="en-US" dirty="0">
                <a:cs typeface="Arial" panose="020B0604020202020204" pitchFamily="34" charset="0"/>
              </a:rPr>
              <a:t>We look at median annual earnings ~ age 30 for students at each MCAS score</a:t>
            </a:r>
          </a:p>
          <a:p>
            <a:pPr marL="173831" indent="-173831">
              <a:buClr>
                <a:schemeClr val="tx2"/>
              </a:buClr>
              <a:buSzPct val="130000"/>
              <a:buFont typeface="Wingdings" panose="05000000000000000000" pitchFamily="2" charset="2"/>
              <a:buChar char="§"/>
            </a:pPr>
            <a:endParaRPr lang="en-US" sz="1400" dirty="0">
              <a:cs typeface="Arial" panose="020B0604020202020204" pitchFamily="34" charset="0"/>
            </a:endParaRPr>
          </a:p>
          <a:p>
            <a:pPr marL="173831" indent="-173831">
              <a:buClr>
                <a:schemeClr val="tx2"/>
              </a:buClr>
              <a:buSzPct val="130000"/>
              <a:buFont typeface="Wingdings" panose="05000000000000000000" pitchFamily="2" charset="2"/>
              <a:buChar char="§"/>
            </a:pPr>
            <a:r>
              <a:rPr lang="en-US" dirty="0">
                <a:cs typeface="Arial" panose="020B0604020202020204" pitchFamily="34" charset="0"/>
              </a:rPr>
              <a:t>Students with higher MCAS scores go on to earn substantially more in the labor market. </a:t>
            </a:r>
          </a:p>
          <a:p>
            <a:pPr marL="173831" indent="-173831">
              <a:buClr>
                <a:schemeClr val="tx2"/>
              </a:buClr>
              <a:buSzPct val="130000"/>
              <a:buFont typeface="Wingdings" panose="05000000000000000000" pitchFamily="2" charset="2"/>
              <a:buChar char="§"/>
            </a:pPr>
            <a:endParaRPr lang="en-US" dirty="0"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025" y="1435608"/>
            <a:ext cx="6300323" cy="458114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12025" y="5894685"/>
            <a:ext cx="7807281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2">
                    <a:lumMod val="10000"/>
                  </a:schemeClr>
                </a:solidFill>
              </a:rPr>
              <a:t>NOTE: We only observe in-state earnings reported to the UI system. This excludes self-employed individuals or those who work for the federal government or military. Living Wage from MIT estimates for two working parents with two children.  </a:t>
            </a:r>
          </a:p>
        </p:txBody>
      </p:sp>
    </p:spTree>
    <p:extLst>
      <p:ext uri="{BB962C8B-B14F-4D97-AF65-F5344CB8AC3E}">
        <p14:creationId xmlns:p14="http://schemas.microsoft.com/office/powerpoint/2010/main" val="24244675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412348" y="1435608"/>
            <a:ext cx="2658080" cy="445907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defTabSz="672013">
              <a:buClr>
                <a:schemeClr val="tx2"/>
              </a:buClr>
              <a:buSzPts val="2000"/>
            </a:pPr>
            <a:r>
              <a:rPr lang="en-US" dirty="0"/>
              <a:t>MCAS scores </a:t>
            </a:r>
            <a:r>
              <a:rPr lang="en-US" dirty="0">
                <a:cs typeface="Arial" pitchFamily="34" charset="0"/>
              </a:rPr>
              <a:t>reflect academic skills that pay off in the labor market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F27229C-EC7B-4063-A33B-28A5E87E32ED}" type="slidenum">
              <a:rPr lang="zh-CN" altLang="en-US" smtClean="0"/>
              <a:pPr/>
              <a:t>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404376" y="1435608"/>
            <a:ext cx="261988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3831" indent="-173831">
              <a:buClr>
                <a:schemeClr val="tx2"/>
              </a:buClr>
              <a:buSzPct val="130000"/>
              <a:buFont typeface="Wingdings" panose="05000000000000000000" pitchFamily="2" charset="2"/>
              <a:buChar char="§"/>
            </a:pPr>
            <a:r>
              <a:rPr lang="en-US" dirty="0">
                <a:cs typeface="Arial" panose="020B0604020202020204" pitchFamily="34" charset="0"/>
              </a:rPr>
              <a:t>We look at median annual earnings ~ age 30 for students at each MCAS score</a:t>
            </a:r>
          </a:p>
          <a:p>
            <a:pPr marL="173831" indent="-173831">
              <a:buClr>
                <a:schemeClr val="tx2"/>
              </a:buClr>
              <a:buSzPct val="130000"/>
              <a:buFont typeface="Wingdings" panose="05000000000000000000" pitchFamily="2" charset="2"/>
              <a:buChar char="§"/>
            </a:pPr>
            <a:endParaRPr lang="en-US" sz="1400" dirty="0">
              <a:cs typeface="Arial" panose="020B0604020202020204" pitchFamily="34" charset="0"/>
            </a:endParaRPr>
          </a:p>
          <a:p>
            <a:pPr marL="173831" indent="-173831">
              <a:buClr>
                <a:schemeClr val="tx2"/>
              </a:buClr>
              <a:buSzPct val="130000"/>
              <a:buFont typeface="Wingdings" panose="05000000000000000000" pitchFamily="2" charset="2"/>
              <a:buChar char="§"/>
            </a:pPr>
            <a:r>
              <a:rPr lang="en-US" dirty="0">
                <a:cs typeface="Arial" panose="020B0604020202020204" pitchFamily="34" charset="0"/>
              </a:rPr>
              <a:t>Students with higher MCAS scores go on to earn substantially more in the labor market. </a:t>
            </a:r>
          </a:p>
          <a:p>
            <a:pPr marL="173831" indent="-173831">
              <a:buClr>
                <a:schemeClr val="tx2"/>
              </a:buClr>
              <a:buSzPct val="130000"/>
              <a:buFont typeface="Wingdings" panose="05000000000000000000" pitchFamily="2" charset="2"/>
              <a:buChar char="§"/>
            </a:pPr>
            <a:endParaRPr lang="en-US" sz="1400" dirty="0">
              <a:cs typeface="Arial" panose="020B0604020202020204" pitchFamily="34" charset="0"/>
            </a:endParaRPr>
          </a:p>
          <a:p>
            <a:pPr marL="173831" indent="-173831">
              <a:buClr>
                <a:schemeClr val="tx2"/>
              </a:buClr>
              <a:buSzPct val="130000"/>
              <a:buFont typeface="Wingdings" panose="05000000000000000000" pitchFamily="2" charset="2"/>
              <a:buChar char="§"/>
            </a:pPr>
            <a:r>
              <a:rPr lang="en-US" dirty="0">
                <a:cs typeface="Arial" panose="020B0604020202020204" pitchFamily="34" charset="0"/>
              </a:rPr>
              <a:t>Is this simply because students with higher MCAS scores tend to go to college, or because they have different demographic profiles?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728" y="1435608"/>
            <a:ext cx="6300323" cy="458114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191962" y="1684721"/>
            <a:ext cx="12411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75</a:t>
            </a:r>
            <a:r>
              <a:rPr lang="en-US" sz="1400" baseline="30000" dirty="0"/>
              <a:t>th</a:t>
            </a:r>
            <a:r>
              <a:rPr lang="en-US" sz="1400" dirty="0"/>
              <a:t> Percentile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160905" y="3389988"/>
            <a:ext cx="12411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25</a:t>
            </a:r>
            <a:r>
              <a:rPr lang="en-US" sz="1400" baseline="30000" dirty="0"/>
              <a:t>th</a:t>
            </a:r>
            <a:r>
              <a:rPr lang="en-US" sz="1400" dirty="0"/>
              <a:t> Percentile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12025" y="5894685"/>
            <a:ext cx="7807281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2">
                    <a:lumMod val="10000"/>
                  </a:schemeClr>
                </a:solidFill>
              </a:rPr>
              <a:t>NOTE: We only observe in-state earnings reported to the UI system. This excludes self-employed individuals or those who work for the federal government or military. Living Wage from MIT estimates for two working parents with two children.  </a:t>
            </a:r>
          </a:p>
        </p:txBody>
      </p:sp>
    </p:spTree>
    <p:extLst>
      <p:ext uri="{BB962C8B-B14F-4D97-AF65-F5344CB8AC3E}">
        <p14:creationId xmlns:p14="http://schemas.microsoft.com/office/powerpoint/2010/main" val="4232883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MCAS scores predict educational attainments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412348" y="1435608"/>
            <a:ext cx="2658080" cy="458114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404376" y="1435608"/>
            <a:ext cx="261988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3831" indent="-173831">
              <a:buClr>
                <a:schemeClr val="tx2"/>
              </a:buClr>
              <a:buSzPct val="130000"/>
              <a:buFont typeface="Wingdings" panose="05000000000000000000" pitchFamily="2" charset="2"/>
              <a:buChar char="§"/>
            </a:pPr>
            <a:r>
              <a:rPr lang="en-US" dirty="0">
                <a:cs typeface="Arial" panose="020B0604020202020204" pitchFamily="34" charset="0"/>
              </a:rPr>
              <a:t>Steep relationship between MCAS scores and attainments. </a:t>
            </a:r>
          </a:p>
          <a:p>
            <a:pPr marL="173831" indent="-173831">
              <a:buClr>
                <a:schemeClr val="tx2"/>
              </a:buClr>
              <a:buSzPct val="130000"/>
              <a:buFont typeface="Wingdings" panose="05000000000000000000" pitchFamily="2" charset="2"/>
              <a:buChar char="§"/>
            </a:pPr>
            <a:endParaRPr lang="en-US" dirty="0">
              <a:cs typeface="Arial" panose="020B0604020202020204" pitchFamily="34" charset="0"/>
            </a:endParaRPr>
          </a:p>
          <a:p>
            <a:pPr marL="173831" indent="-173831">
              <a:buClr>
                <a:schemeClr val="tx2"/>
              </a:buClr>
              <a:buSzPct val="130000"/>
              <a:buFont typeface="Wingdings" panose="05000000000000000000" pitchFamily="2" charset="2"/>
              <a:buChar char="§"/>
            </a:pPr>
            <a:r>
              <a:rPr lang="en-US" dirty="0">
                <a:cs typeface="Arial" panose="020B0604020202020204" pitchFamily="34" charset="0"/>
              </a:rPr>
              <a:t>Only </a:t>
            </a:r>
            <a:r>
              <a:rPr lang="en-US" b="1" dirty="0">
                <a:cs typeface="Arial" panose="020B0604020202020204" pitchFamily="34" charset="0"/>
              </a:rPr>
              <a:t>19</a:t>
            </a:r>
            <a:r>
              <a:rPr lang="en-US" dirty="0">
                <a:cs typeface="Arial" panose="020B0604020202020204" pitchFamily="34" charset="0"/>
              </a:rPr>
              <a:t>% of students scoring at the 25</a:t>
            </a:r>
            <a:r>
              <a:rPr lang="en-US" baseline="30000" dirty="0">
                <a:cs typeface="Arial" panose="020B0604020202020204" pitchFamily="34" charset="0"/>
              </a:rPr>
              <a:t>th</a:t>
            </a:r>
            <a:r>
              <a:rPr lang="en-US" dirty="0">
                <a:cs typeface="Arial" panose="020B0604020202020204" pitchFamily="34" charset="0"/>
              </a:rPr>
              <a:t> percentile in 2003-05 graduate from a four-year college (within 7 years of taking the test), compared to nearly </a:t>
            </a:r>
            <a:r>
              <a:rPr lang="en-US" b="1" dirty="0">
                <a:cs typeface="Arial" panose="020B0604020202020204" pitchFamily="34" charset="0"/>
              </a:rPr>
              <a:t>67</a:t>
            </a:r>
            <a:r>
              <a:rPr lang="en-US" dirty="0">
                <a:cs typeface="Arial" panose="020B0604020202020204" pitchFamily="34" charset="0"/>
              </a:rPr>
              <a:t>% of students scoring at the 75</a:t>
            </a:r>
            <a:r>
              <a:rPr lang="en-US" baseline="30000" dirty="0">
                <a:cs typeface="Arial" panose="020B0604020202020204" pitchFamily="34" charset="0"/>
              </a:rPr>
              <a:t>th</a:t>
            </a:r>
            <a:r>
              <a:rPr lang="en-US" dirty="0">
                <a:cs typeface="Arial" panose="020B0604020202020204" pitchFamily="34" charset="0"/>
              </a:rPr>
              <a:t> percentile.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728" y="1435608"/>
            <a:ext cx="6286675" cy="457122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12025" y="5894685"/>
            <a:ext cx="6300323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2">
                    <a:lumMod val="10000"/>
                  </a:schemeClr>
                </a:solidFill>
              </a:rPr>
              <a:t>NOTE: We measure HS graduation within 3 years of taking the 10</a:t>
            </a:r>
            <a:r>
              <a:rPr lang="en-US" sz="1200" baseline="30000" dirty="0">
                <a:solidFill>
                  <a:schemeClr val="bg2">
                    <a:lumMod val="10000"/>
                  </a:schemeClr>
                </a:solidFill>
              </a:rPr>
              <a:t>th</a:t>
            </a:r>
            <a:r>
              <a:rPr lang="en-US" sz="1200" dirty="0">
                <a:solidFill>
                  <a:schemeClr val="bg2">
                    <a:lumMod val="10000"/>
                  </a:schemeClr>
                </a:solidFill>
              </a:rPr>
              <a:t> grade test, college attendance within 4 years, and college graduation within 7 years. </a:t>
            </a:r>
          </a:p>
        </p:txBody>
      </p:sp>
    </p:spTree>
    <p:extLst>
      <p:ext uri="{BB962C8B-B14F-4D97-AF65-F5344CB8AC3E}">
        <p14:creationId xmlns:p14="http://schemas.microsoft.com/office/powerpoint/2010/main" val="3135815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4162&quot;&gt;&lt;version val=&quot;27126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0&quot;/&gt;&lt;m_chDecimalSymbol17909&gt;.&lt;/m_chDecimalSymbol17909&gt;&lt;m_nGroupingDigits17909 val=&quot;3&quot;/&gt;&lt;m_chGroupingSymbol17909&gt;,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#m/%#d/%Y&lt;/m_strFormatTime&gt;&lt;m_yearfmt&gt;&lt;begin val=&quot;0&quot;/&gt;&lt;end val=&quot;0&quot;/&gt;&lt;/m_yearfmt&gt;&lt;/m_precDefaultDate&gt;&lt;m_precDefaultYear&gt;&lt;m_bNumberIsYear val=&quot;0&quot;/&gt;&lt;m_strFormatTime&gt;%Y&lt;/m_strFormatTime&gt;&lt;m_yearfmt&gt;&lt;begin val=&quot;0&quot;/&gt;&lt;end val=&quot;0&quot;/&gt;&lt;/m_yearfmt&gt;&lt;/m_precDefaultYear&gt;&lt;m_precDefaultQuarter&gt;&lt;m_bNumberIsYear val=&quot;0&quot;/&gt;&lt;m_strFormatTime&gt;Q%5&lt;/m_strFormatTime&gt;&lt;m_yearfmt&gt;&lt;begin val=&quot;0&quot;/&gt;&lt;end val=&quot;4&quot;/&gt;&lt;/m_yearfmt&gt;&lt;/m_precDefaultQuarter&gt;&lt;m_precDefaultMonth&gt;&lt;m_bNumberIsYear val=&quot;0&quot;/&gt;&lt;m_strFormatTime&gt;%1&lt;/m_strFormatTime&gt;&lt;m_yearfmt&gt;&lt;begin val=&quot;0&quot;/&gt;&lt;end val=&quot;4&quot;/&gt;&lt;/m_yearfmt&gt;&lt;/m_precDefaultMonth&gt;&lt;m_precDefaultWeek&gt;&lt;m_bNumberIsYear val=&quot;0&quot;/&gt;&lt;m_strFormatTime&gt;%d.&lt;/m_strFormatTime&gt;&lt;m_yearfmt&gt;&lt;begin val=&quot;0&quot;/&gt;&lt;end val=&quot;4&quot;/&gt;&lt;/m_yearfmt&gt;&lt;/m_precDefaultWeek&gt;&lt;m_precDefaultDay&gt;&lt;m_bNumberIsYear val=&quot;0&quot;/&gt;&lt;m_strFormatTime&gt;%#d&lt;/m_strFormatTime&gt;&lt;m_yearfmt&gt;&lt;begin val=&quot;0&quot;/&gt;&lt;end val=&quot;4&quot;/&gt;&lt;/m_yearfmt&gt;&lt;/m_precDefaultDay&gt;&lt;m_mruColor&gt;&lt;m_vecMRU length=&quot;2&quot;&gt;&lt;elem m_fUsage=&quot;3.79532790000000064268E+00&quot;&gt;&lt;m_msothmcolidx val=&quot;0&quot;/&gt;&lt;m_rgb r=&quot;37&quot; g=&quot;AD&quot; b=&quot;1F&quot;/&gt;&lt;m_nBrightness tagver0=&quot;26206&quot; tagname0=&quot;m_nBrightnessUNRECOGNIZED&quot; val=&quot;0&quot;/&gt;&lt;/elem&gt;&lt;elem m_fUsage=&quot;1.89999999999999991118E+00&quot;&gt;&lt;m_msothmcolidx val=&quot;0&quot;/&gt;&lt;m_rgb r=&quot;37&quot; g=&quot;93&quot; b=&quot;3C&quot;/&gt;&lt;m_nBrightness tagver0=&quot;26206&quot; tagname0=&quot;m_nBrightnessUNRECOGNIZED&quot; val=&quot;0&quot;/&gt;&lt;/elem&gt;&lt;/m_vecMRU&gt;&lt;/m_mruColor&gt;&lt;m_eweekdayFirstOfWeek val=&quot;1&quot;/&gt;&lt;m_eweekdayFirstOfWorkweek val=&quot;2&quot;/&gt;&lt;m_eweekdayFirstOfWeekend val=&quot;7&quot;/&gt;&lt;/CPresentation&gt;&lt;/root&gt;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ZtQiPny9bpHS7CMF0cBjA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FmOuXTb0k6dEJwLsBXT_w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FlKIX5Wh0.RQaKHDynIpg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qDzGx4zpkKxDPDU3jccGw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dLkhsKk7E6tAYZuxOcWGA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U8byVd6h0qEd5i9InVgBA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zfWhfcAkUiF.6P7odnBTg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AeFrKwprkCwBGkTkVumbw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J6AsxAybU2IFQi5TIQD0w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JnhY489aEWzuQtCaA5piA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WQLtFbqGNtCGsUDBnLFVA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96.Cl8lqeB8HEOu8pR2gA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GqPt2jnf6ZABsOaxIa9D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jXoh1dYIJdCFHnLeGhxrw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noTUG7ZfdmJahLTDoAudw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T5ZFOpqOdLkI6FjnF0nXg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AO1CCGyaanbD0hWiyY.lg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icil6dLbvG6pcpkvekUcA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Ihg3JNKQ0RZaf2KtdPIAA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WB5tGr_Ce71iVC9Xyqax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1ey0c6djQ0GlCxShCmyMlg"/>
  <p:tag name="SHAPENAME" val="2. Slide Titl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X5J2C2uR5SdBGnj3GvtAQ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WB5tGr_Ce71iVC9Xyqaxw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1ey0c6djQ0GlCxShCmyMlg"/>
  <p:tag name="SHAPENAME" val="2. Slide Titl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X5J2C2uR5SdBGnj3GvtAQ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3FH2opDrjSnudyxa2GDkw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hysmWPURty5BRNdptBjTQ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3. Sub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heme/theme1.xml><?xml version="1.0" encoding="utf-8"?>
<a:theme xmlns:a="http://schemas.openxmlformats.org/drawingml/2006/main" name="One8 Them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ne8 Theme" id="{3985F3C3-4D49-461D-A380-9CCC67439896}" vid="{01AAC3AA-5C92-43C2-BBEB-953469E76B15}"/>
    </a:ext>
  </a:extLst>
</a:theme>
</file>

<file path=ppt/theme/theme2.xml><?xml version="1.0" encoding="utf-8"?>
<a:theme xmlns:a="http://schemas.openxmlformats.org/drawingml/2006/main" name="1_One8 Them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ne8 Theme" id="{3985F3C3-4D49-461D-A380-9CCC67439896}" vid="{01AAC3AA-5C92-43C2-BBEB-953469E76B15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6E83BB9BCA294A9B561ECDF031C9AE" ma:contentTypeVersion="2" ma:contentTypeDescription="Create a new document." ma:contentTypeScope="" ma:versionID="365bc7612488ad7bc7001c04e493be98">
  <xsd:schema xmlns:xsd="http://www.w3.org/2001/XMLSchema" xmlns:xs="http://www.w3.org/2001/XMLSchema" xmlns:p="http://schemas.microsoft.com/office/2006/metadata/properties" xmlns:ns3="1bd4487b-ddbb-48a8-acf5-95d6cde0ac8c" targetNamespace="http://schemas.microsoft.com/office/2006/metadata/properties" ma:root="true" ma:fieldsID="2f928ce4313a97a7b8a95abfda068934" ns3:_="">
    <xsd:import namespace="1bd4487b-ddbb-48a8-acf5-95d6cde0ac8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d4487b-ddbb-48a8-acf5-95d6cde0ac8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2EDA9FC-366A-4DE7-89E9-B306D1C0A692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terms/"/>
    <ds:schemaRef ds:uri="1bd4487b-ddbb-48a8-acf5-95d6cde0ac8c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B72DB8F-3719-482F-8C5C-718DBD7FACD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CAD420E-890B-415B-8C47-9EA655D8C25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bd4487b-ddbb-48a8-acf5-95d6cde0ac8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One8 Theme</Template>
  <TotalTime>50744</TotalTime>
  <Words>1751</Words>
  <Application>Microsoft Office PowerPoint</Application>
  <PresentationFormat>On-screen Show (4:3)</PresentationFormat>
  <Paragraphs>254</Paragraphs>
  <Slides>24</Slides>
  <Notes>17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5" baseType="lpstr">
      <vt:lpstr>Arial</vt:lpstr>
      <vt:lpstr>Calibri</vt:lpstr>
      <vt:lpstr>Calibri Light</vt:lpstr>
      <vt:lpstr>Georgia</vt:lpstr>
      <vt:lpstr>Segoe UI</vt:lpstr>
      <vt:lpstr>Segoe UI Semibold</vt:lpstr>
      <vt:lpstr>Times New Roman</vt:lpstr>
      <vt:lpstr>Wingdings</vt:lpstr>
      <vt:lpstr>One8 Theme</vt:lpstr>
      <vt:lpstr>1_One8 Theme</vt:lpstr>
      <vt:lpstr>think-cell Slide</vt:lpstr>
      <vt:lpstr>MCAS Competency Determination and its Implications for Higher Education</vt:lpstr>
      <vt:lpstr>Using integrated data to examine policy problems</vt:lpstr>
      <vt:lpstr>There is substantial (and growing) inequality in the family incomes of children attending Massachusetts public schools</vt:lpstr>
      <vt:lpstr>Existing data systems have allowed us to analyze certain aspects of this question</vt:lpstr>
      <vt:lpstr>Integrated, longitudinal data allows for much more nuanced and detailed analysis</vt:lpstr>
      <vt:lpstr>PowerPoint Presentation</vt:lpstr>
      <vt:lpstr>MCAS scores reflect academic skills that pay off in the labor market</vt:lpstr>
      <vt:lpstr>MCAS scores reflect academic skills that pay off in the labor market</vt:lpstr>
      <vt:lpstr>MCAS scores predict educational attainments</vt:lpstr>
      <vt:lpstr>MCAS scores predict earnings even if we compare students with the same educational attainments and demographics </vt:lpstr>
      <vt:lpstr>MCAS scores predict earnings even if we compare students with the same educational attainments and demographics </vt:lpstr>
      <vt:lpstr>Improvements in skills reflected in MCAS score improvements between 8th and 10th grade predict longer-term outcomes</vt:lpstr>
      <vt:lpstr>PowerPoint Presentation</vt:lpstr>
      <vt:lpstr>Among MA public high school graduates, 30% of low-income students first enroll in a 4-year college (vs. 60% for higher-income students)</vt:lpstr>
      <vt:lpstr>Among low-income students who enter a two-year college shortly after high school, almost 80% have no credential 5 years later.</vt:lpstr>
      <vt:lpstr>There are striking gaps in 4-year college completion by family income, even among students with similar MCAS scores</vt:lpstr>
      <vt:lpstr>Income-based gaps in completion exist for students who enroll at Massachusetts public four-year universities</vt:lpstr>
      <vt:lpstr>PowerPoint Presentation</vt:lpstr>
      <vt:lpstr>Comparing students with the same MCAS scores and attainments, earnings gaps are quite small</vt:lpstr>
      <vt:lpstr>Comparing students with the same MCAS scores and attainments, earnings gaps are quite small</vt:lpstr>
      <vt:lpstr>Educational attainments are rising for all groups, but gaps in four-year college attainment rate are widening</vt:lpstr>
      <vt:lpstr>Summary and next steps</vt:lpstr>
      <vt:lpstr>Appendix</vt:lpstr>
      <vt:lpstr>These gaps not only reflect gaps in enrollment, but gaps in completion for students who do enroll in a 4-year college</vt:lpstr>
    </vt:vector>
  </TitlesOfParts>
  <Company>Strategic Grant Partners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 Math meeting summary</dc:title>
  <dc:creator>Keren Rohe</dc:creator>
  <cp:lastModifiedBy>Chadha, Suchita (DHE)</cp:lastModifiedBy>
  <cp:revision>2255</cp:revision>
  <cp:lastPrinted>2019-09-03T20:54:57Z</cp:lastPrinted>
  <dcterms:created xsi:type="dcterms:W3CDTF">2017-04-27T12:12:59Z</dcterms:created>
  <dcterms:modified xsi:type="dcterms:W3CDTF">2020-02-06T15:47:56Z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0x0101002D6E83BB9BCA294A9B561ECDF031C9AE</vt:lpwstr>
  </property>
</Properties>
</file>